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  <p:sldMasterId id="2147483794" r:id="rId2"/>
    <p:sldMasterId id="2147483831" r:id="rId3"/>
    <p:sldMasterId id="2147483843" r:id="rId4"/>
  </p:sldMasterIdLst>
  <p:notesMasterIdLst>
    <p:notesMasterId r:id="rId21"/>
  </p:notesMasterIdLst>
  <p:handoutMasterIdLst>
    <p:handoutMasterId r:id="rId22"/>
  </p:handoutMasterIdLst>
  <p:sldIdLst>
    <p:sldId id="260" r:id="rId5"/>
    <p:sldId id="272" r:id="rId6"/>
    <p:sldId id="296" r:id="rId7"/>
    <p:sldId id="293" r:id="rId8"/>
    <p:sldId id="273" r:id="rId9"/>
    <p:sldId id="301" r:id="rId10"/>
    <p:sldId id="265" r:id="rId11"/>
    <p:sldId id="291" r:id="rId12"/>
    <p:sldId id="292" r:id="rId13"/>
    <p:sldId id="268" r:id="rId14"/>
    <p:sldId id="297" r:id="rId15"/>
    <p:sldId id="298" r:id="rId16"/>
    <p:sldId id="299" r:id="rId17"/>
    <p:sldId id="300" r:id="rId18"/>
    <p:sldId id="294" r:id="rId19"/>
    <p:sldId id="290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CAEB4"/>
    <a:srgbClr val="33CCFF"/>
    <a:srgbClr val="33CCCC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9822" autoAdjust="0"/>
  </p:normalViewPr>
  <p:slideViewPr>
    <p:cSldViewPr>
      <p:cViewPr>
        <p:scale>
          <a:sx n="90" d="100"/>
          <a:sy n="90" d="100"/>
        </p:scale>
        <p:origin x="-426" y="570"/>
      </p:cViewPr>
      <p:guideLst>
        <p:guide orient="horz" pos="2160"/>
        <p:guide pos="292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90" d="100"/>
          <a:sy n="90" d="100"/>
        </p:scale>
        <p:origin x="-1092" y="-2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07C85A-9A9C-4362-A9CF-40651880D1E7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ru-RU"/>
        </a:p>
      </dgm:t>
    </dgm:pt>
    <dgm:pt modelId="{8864096C-CF03-4300-8712-280FBF97576A}" type="pres">
      <dgm:prSet presAssocID="{CC07C85A-9A9C-4362-A9CF-40651880D1E7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</dgm:ptLst>
  <dgm:cxnLst>
    <dgm:cxn modelId="{9E7E20F5-53DB-4031-8FBA-FF7F9BD86600}" type="presOf" srcId="{CC07C85A-9A9C-4362-A9CF-40651880D1E7}" destId="{8864096C-CF03-4300-8712-280FBF97576A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FFAF579-76EB-4847-B1B9-DEB15092B7D3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B453249-CACF-4F06-85FF-CD921A4AE908}">
      <dgm:prSet phldrT="[Текст]" custT="1"/>
      <dgm:spPr>
        <a:solidFill>
          <a:schemeClr val="bg1"/>
        </a:solidFill>
      </dgm:spPr>
      <dgm:t>
        <a:bodyPr/>
        <a:lstStyle/>
        <a:p>
          <a:pPr algn="ctr"/>
          <a:r>
            <a:rPr lang="ru-RU" sz="1100" b="1" dirty="0" smtClean="0">
              <a:solidFill>
                <a:srgbClr val="3CAEB4"/>
              </a:solidFill>
            </a:rPr>
            <a:t>Формы Сотрудничества</a:t>
          </a:r>
          <a:endParaRPr lang="ru-RU" sz="1100" b="1" dirty="0">
            <a:solidFill>
              <a:srgbClr val="3CAEB4"/>
            </a:solidFill>
          </a:endParaRPr>
        </a:p>
      </dgm:t>
    </dgm:pt>
    <dgm:pt modelId="{DF51AA55-1BDD-42CC-89BC-2D626A899CEF}" type="parTrans" cxnId="{173E0D81-8BB6-4D60-ADCB-1BA2D505E1EF}">
      <dgm:prSet/>
      <dgm:spPr/>
      <dgm:t>
        <a:bodyPr/>
        <a:lstStyle/>
        <a:p>
          <a:pPr algn="ctr"/>
          <a:endParaRPr lang="ru-RU"/>
        </a:p>
      </dgm:t>
    </dgm:pt>
    <dgm:pt modelId="{0C06BEB5-2CCA-4861-B511-9A43CD259E74}" type="sibTrans" cxnId="{173E0D81-8BB6-4D60-ADCB-1BA2D505E1EF}">
      <dgm:prSet/>
      <dgm:spPr/>
      <dgm:t>
        <a:bodyPr/>
        <a:lstStyle/>
        <a:p>
          <a:pPr algn="ctr"/>
          <a:endParaRPr lang="ru-RU"/>
        </a:p>
      </dgm:t>
    </dgm:pt>
    <dgm:pt modelId="{20835A2B-B2C4-482F-9A5B-1028791FEE50}">
      <dgm:prSet phldrT="[Текст]" custT="1"/>
      <dgm:spPr>
        <a:solidFill>
          <a:schemeClr val="bg1"/>
        </a:solidFill>
      </dgm:spPr>
      <dgm:t>
        <a:bodyPr/>
        <a:lstStyle/>
        <a:p>
          <a:pPr algn="ctr"/>
          <a:r>
            <a:rPr lang="ru-RU" sz="1000" dirty="0" smtClean="0">
              <a:solidFill>
                <a:srgbClr val="3CAEB4"/>
              </a:solidFill>
            </a:rPr>
            <a:t>Долго </a:t>
          </a:r>
        </a:p>
        <a:p>
          <a:pPr algn="ctr"/>
          <a:r>
            <a:rPr lang="ru-RU" sz="1000" dirty="0" smtClean="0">
              <a:solidFill>
                <a:srgbClr val="3CAEB4"/>
              </a:solidFill>
            </a:rPr>
            <a:t>срочные</a:t>
          </a:r>
          <a:endParaRPr lang="ru-RU" sz="1000" dirty="0">
            <a:solidFill>
              <a:srgbClr val="3CAEB4"/>
            </a:solidFill>
          </a:endParaRPr>
        </a:p>
      </dgm:t>
    </dgm:pt>
    <dgm:pt modelId="{9FF538C2-EAB1-4A04-91BF-5D52E265AC4A}" type="parTrans" cxnId="{8B2E09DA-05A9-488B-8E20-B3C6646EE975}">
      <dgm:prSet/>
      <dgm:spPr/>
      <dgm:t>
        <a:bodyPr/>
        <a:lstStyle/>
        <a:p>
          <a:pPr algn="ctr"/>
          <a:endParaRPr lang="ru-RU"/>
        </a:p>
      </dgm:t>
    </dgm:pt>
    <dgm:pt modelId="{FDF62A11-CF6F-40E2-8122-74811D11F628}" type="sibTrans" cxnId="{8B2E09DA-05A9-488B-8E20-B3C6646EE975}">
      <dgm:prSet/>
      <dgm:spPr/>
      <dgm:t>
        <a:bodyPr/>
        <a:lstStyle/>
        <a:p>
          <a:pPr algn="ctr"/>
          <a:endParaRPr lang="ru-RU"/>
        </a:p>
      </dgm:t>
    </dgm:pt>
    <dgm:pt modelId="{16E7EF3B-8112-4654-B71C-DC289AAAFA6C}">
      <dgm:prSet phldrT="[Текст]" custT="1"/>
      <dgm:spPr>
        <a:solidFill>
          <a:schemeClr val="bg1"/>
        </a:solidFill>
      </dgm:spPr>
      <dgm:t>
        <a:bodyPr/>
        <a:lstStyle/>
        <a:p>
          <a:pPr algn="ctr"/>
          <a:r>
            <a:rPr lang="ru-RU" sz="1000" dirty="0" smtClean="0">
              <a:solidFill>
                <a:srgbClr val="3CAEB4"/>
              </a:solidFill>
            </a:rPr>
            <a:t>Постоянные</a:t>
          </a:r>
          <a:endParaRPr lang="ru-RU" sz="1000" dirty="0">
            <a:solidFill>
              <a:srgbClr val="3CAEB4"/>
            </a:solidFill>
          </a:endParaRPr>
        </a:p>
      </dgm:t>
    </dgm:pt>
    <dgm:pt modelId="{CD1597A0-2228-4797-A627-F82CF8E4B941}" type="parTrans" cxnId="{04EC2E68-2946-48A7-A690-37A5B88589D9}">
      <dgm:prSet/>
      <dgm:spPr/>
      <dgm:t>
        <a:bodyPr/>
        <a:lstStyle/>
        <a:p>
          <a:pPr algn="ctr"/>
          <a:endParaRPr lang="ru-RU"/>
        </a:p>
      </dgm:t>
    </dgm:pt>
    <dgm:pt modelId="{BDEF891D-C600-4E4E-B162-B43309B30A0F}" type="sibTrans" cxnId="{04EC2E68-2946-48A7-A690-37A5B88589D9}">
      <dgm:prSet/>
      <dgm:spPr/>
      <dgm:t>
        <a:bodyPr/>
        <a:lstStyle/>
        <a:p>
          <a:pPr algn="ctr"/>
          <a:endParaRPr lang="ru-RU"/>
        </a:p>
      </dgm:t>
    </dgm:pt>
    <dgm:pt modelId="{69551BBA-12E5-443F-A252-BEBCFB7AE575}">
      <dgm:prSet phldrT="[Текст]" custT="1"/>
      <dgm:spPr>
        <a:solidFill>
          <a:schemeClr val="bg1"/>
        </a:solidFill>
      </dgm:spPr>
      <dgm:t>
        <a:bodyPr/>
        <a:lstStyle/>
        <a:p>
          <a:pPr algn="ctr"/>
          <a:r>
            <a:rPr lang="ru-RU" sz="1000" dirty="0" smtClean="0">
              <a:solidFill>
                <a:srgbClr val="3CAEB4"/>
              </a:solidFill>
            </a:rPr>
            <a:t>Системно Операционные</a:t>
          </a:r>
          <a:endParaRPr lang="ru-RU" sz="1000" dirty="0">
            <a:solidFill>
              <a:srgbClr val="3CAEB4"/>
            </a:solidFill>
          </a:endParaRPr>
        </a:p>
      </dgm:t>
    </dgm:pt>
    <dgm:pt modelId="{2EF97C9E-F800-429A-9FCF-52FACB8A4B00}" type="parTrans" cxnId="{11733501-A608-4E12-8B1A-0D3BD4556537}">
      <dgm:prSet/>
      <dgm:spPr/>
      <dgm:t>
        <a:bodyPr/>
        <a:lstStyle/>
        <a:p>
          <a:pPr algn="ctr"/>
          <a:endParaRPr lang="ru-RU"/>
        </a:p>
      </dgm:t>
    </dgm:pt>
    <dgm:pt modelId="{06A46E06-1C90-4A5B-AB98-A8BEEBA59A90}" type="sibTrans" cxnId="{11733501-A608-4E12-8B1A-0D3BD4556537}">
      <dgm:prSet/>
      <dgm:spPr/>
      <dgm:t>
        <a:bodyPr/>
        <a:lstStyle/>
        <a:p>
          <a:pPr algn="ctr"/>
          <a:endParaRPr lang="ru-RU"/>
        </a:p>
      </dgm:t>
    </dgm:pt>
    <dgm:pt modelId="{B517CBEC-7E14-43C5-94A9-162FDF46C416}">
      <dgm:prSet phldrT="[Текст]" custT="1"/>
      <dgm:spPr>
        <a:solidFill>
          <a:schemeClr val="bg1"/>
        </a:solidFill>
      </dgm:spPr>
      <dgm:t>
        <a:bodyPr/>
        <a:lstStyle/>
        <a:p>
          <a:pPr algn="ctr"/>
          <a:r>
            <a:rPr lang="ru-RU" sz="1000" dirty="0" smtClean="0">
              <a:solidFill>
                <a:srgbClr val="3CAEB4"/>
              </a:solidFill>
            </a:rPr>
            <a:t>Кратко</a:t>
          </a:r>
        </a:p>
        <a:p>
          <a:pPr algn="ctr"/>
          <a:r>
            <a:rPr lang="ru-RU" sz="1000" dirty="0" smtClean="0">
              <a:solidFill>
                <a:srgbClr val="3CAEB4"/>
              </a:solidFill>
            </a:rPr>
            <a:t>срочные</a:t>
          </a:r>
          <a:endParaRPr lang="ru-RU" sz="1000" dirty="0">
            <a:solidFill>
              <a:srgbClr val="3CAEB4"/>
            </a:solidFill>
          </a:endParaRPr>
        </a:p>
      </dgm:t>
    </dgm:pt>
    <dgm:pt modelId="{A06B62BB-8786-458E-BFFA-CE1D17488697}" type="parTrans" cxnId="{E7877725-F5BF-475B-94EC-129DB88A0A4B}">
      <dgm:prSet/>
      <dgm:spPr/>
      <dgm:t>
        <a:bodyPr/>
        <a:lstStyle/>
        <a:p>
          <a:pPr algn="ctr"/>
          <a:endParaRPr lang="ru-RU"/>
        </a:p>
      </dgm:t>
    </dgm:pt>
    <dgm:pt modelId="{71A233FB-75D5-404F-B121-95B7677D0EAF}" type="sibTrans" cxnId="{E7877725-F5BF-475B-94EC-129DB88A0A4B}">
      <dgm:prSet/>
      <dgm:spPr/>
      <dgm:t>
        <a:bodyPr/>
        <a:lstStyle/>
        <a:p>
          <a:pPr algn="ctr"/>
          <a:endParaRPr lang="ru-RU"/>
        </a:p>
      </dgm:t>
    </dgm:pt>
    <dgm:pt modelId="{C780B9BB-19FB-4557-83EE-97C15597BF4B}" type="pres">
      <dgm:prSet presAssocID="{DFFAF579-76EB-4847-B1B9-DEB15092B7D3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DB00BA3-AD0C-4F52-B549-7C4CDD075641}" type="pres">
      <dgm:prSet presAssocID="{0B453249-CACF-4F06-85FF-CD921A4AE908}" presName="centerShape" presStyleLbl="node0" presStyleIdx="0" presStyleCnt="1" custScaleX="226880" custScaleY="208798"/>
      <dgm:spPr/>
      <dgm:t>
        <a:bodyPr/>
        <a:lstStyle/>
        <a:p>
          <a:endParaRPr lang="ru-RU"/>
        </a:p>
      </dgm:t>
    </dgm:pt>
    <dgm:pt modelId="{D2A65205-169E-4ACE-B124-2D22CA0A4922}" type="pres">
      <dgm:prSet presAssocID="{9FF538C2-EAB1-4A04-91BF-5D52E265AC4A}" presName="parTrans" presStyleLbl="sibTrans2D1" presStyleIdx="0" presStyleCnt="4"/>
      <dgm:spPr/>
      <dgm:t>
        <a:bodyPr/>
        <a:lstStyle/>
        <a:p>
          <a:endParaRPr lang="ru-RU"/>
        </a:p>
      </dgm:t>
    </dgm:pt>
    <dgm:pt modelId="{C4ED6C7A-DBEF-4D79-92F6-9A2FB38422E0}" type="pres">
      <dgm:prSet presAssocID="{9FF538C2-EAB1-4A04-91BF-5D52E265AC4A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DEB5688C-F9FF-483E-840B-FB852EB39B79}" type="pres">
      <dgm:prSet presAssocID="{20835A2B-B2C4-482F-9A5B-1028791FEE50}" presName="node" presStyleLbl="node1" presStyleIdx="0" presStyleCnt="4" custScaleX="124550" custScaleY="109449" custRadScaleRad="1097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D61041-1FAF-4F57-9139-F561FC9F6DBE}" type="pres">
      <dgm:prSet presAssocID="{CD1597A0-2228-4797-A627-F82CF8E4B941}" presName="parTrans" presStyleLbl="sibTrans2D1" presStyleIdx="1" presStyleCnt="4"/>
      <dgm:spPr/>
      <dgm:t>
        <a:bodyPr/>
        <a:lstStyle/>
        <a:p>
          <a:endParaRPr lang="ru-RU"/>
        </a:p>
      </dgm:t>
    </dgm:pt>
    <dgm:pt modelId="{2CAE00AE-C52D-417C-AE76-5A6224C3DBBD}" type="pres">
      <dgm:prSet presAssocID="{CD1597A0-2228-4797-A627-F82CF8E4B941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14D68231-8FA4-4795-AE88-77564A91D70F}" type="pres">
      <dgm:prSet presAssocID="{16E7EF3B-8112-4654-B71C-DC289AAAFA6C}" presName="node" presStyleLbl="node1" presStyleIdx="1" presStyleCnt="4" custScaleX="128618" custScaleY="117297" custRadScaleRad="105988" custRadScaleInc="11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E4CF18-9170-4B00-8F72-0CCA5DA4B451}" type="pres">
      <dgm:prSet presAssocID="{2EF97C9E-F800-429A-9FCF-52FACB8A4B00}" presName="parTrans" presStyleLbl="sibTrans2D1" presStyleIdx="2" presStyleCnt="4"/>
      <dgm:spPr/>
      <dgm:t>
        <a:bodyPr/>
        <a:lstStyle/>
        <a:p>
          <a:endParaRPr lang="ru-RU"/>
        </a:p>
      </dgm:t>
    </dgm:pt>
    <dgm:pt modelId="{5FA643A8-0467-42B9-A4C4-BECC9FE57AA6}" type="pres">
      <dgm:prSet presAssocID="{2EF97C9E-F800-429A-9FCF-52FACB8A4B00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2FF61E42-0FB9-475F-A102-73C7124FF2AF}" type="pres">
      <dgm:prSet presAssocID="{69551BBA-12E5-443F-A252-BEBCFB7AE575}" presName="node" presStyleLbl="node1" presStyleIdx="2" presStyleCnt="4" custScaleX="137234" custScaleY="1252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D5A003-EF82-48F0-8582-009826346FB3}" type="pres">
      <dgm:prSet presAssocID="{A06B62BB-8786-458E-BFFA-CE1D17488697}" presName="parTrans" presStyleLbl="sibTrans2D1" presStyleIdx="3" presStyleCnt="4"/>
      <dgm:spPr/>
      <dgm:t>
        <a:bodyPr/>
        <a:lstStyle/>
        <a:p>
          <a:endParaRPr lang="ru-RU"/>
        </a:p>
      </dgm:t>
    </dgm:pt>
    <dgm:pt modelId="{480396CB-A444-43D5-996B-55F8DF2E4E95}" type="pres">
      <dgm:prSet presAssocID="{A06B62BB-8786-458E-BFFA-CE1D17488697}" presName="connectorText" presStyleLbl="sibTrans2D1" presStyleIdx="3" presStyleCnt="4"/>
      <dgm:spPr/>
      <dgm:t>
        <a:bodyPr/>
        <a:lstStyle/>
        <a:p>
          <a:endParaRPr lang="ru-RU"/>
        </a:p>
      </dgm:t>
    </dgm:pt>
    <dgm:pt modelId="{932709C3-E9AB-4F5B-9494-D0635348CAD0}" type="pres">
      <dgm:prSet presAssocID="{B517CBEC-7E14-43C5-94A9-162FDF46C416}" presName="node" presStyleLbl="node1" presStyleIdx="3" presStyleCnt="4" custScaleX="124780" custScaleY="117297" custRadScaleRad="106962" custRadScaleInc="-11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D0A99E4-9252-4906-90F8-EF2A916C3A31}" type="presOf" srcId="{CD1597A0-2228-4797-A627-F82CF8E4B941}" destId="{24D61041-1FAF-4F57-9139-F561FC9F6DBE}" srcOrd="0" destOrd="0" presId="urn:microsoft.com/office/officeart/2005/8/layout/radial5"/>
    <dgm:cxn modelId="{69A8CC69-DAE3-4766-B3C1-E8C2C3BFDCD8}" type="presOf" srcId="{B517CBEC-7E14-43C5-94A9-162FDF46C416}" destId="{932709C3-E9AB-4F5B-9494-D0635348CAD0}" srcOrd="0" destOrd="0" presId="urn:microsoft.com/office/officeart/2005/8/layout/radial5"/>
    <dgm:cxn modelId="{8B2E09DA-05A9-488B-8E20-B3C6646EE975}" srcId="{0B453249-CACF-4F06-85FF-CD921A4AE908}" destId="{20835A2B-B2C4-482F-9A5B-1028791FEE50}" srcOrd="0" destOrd="0" parTransId="{9FF538C2-EAB1-4A04-91BF-5D52E265AC4A}" sibTransId="{FDF62A11-CF6F-40E2-8122-74811D11F628}"/>
    <dgm:cxn modelId="{11733501-A608-4E12-8B1A-0D3BD4556537}" srcId="{0B453249-CACF-4F06-85FF-CD921A4AE908}" destId="{69551BBA-12E5-443F-A252-BEBCFB7AE575}" srcOrd="2" destOrd="0" parTransId="{2EF97C9E-F800-429A-9FCF-52FACB8A4B00}" sibTransId="{06A46E06-1C90-4A5B-AB98-A8BEEBA59A90}"/>
    <dgm:cxn modelId="{232EF4D3-30D7-4CD3-89A9-81084053CD0B}" type="presOf" srcId="{DFFAF579-76EB-4847-B1B9-DEB15092B7D3}" destId="{C780B9BB-19FB-4557-83EE-97C15597BF4B}" srcOrd="0" destOrd="0" presId="urn:microsoft.com/office/officeart/2005/8/layout/radial5"/>
    <dgm:cxn modelId="{A02F62BA-E18E-4DCE-AE51-C204F2A6C384}" type="presOf" srcId="{9FF538C2-EAB1-4A04-91BF-5D52E265AC4A}" destId="{C4ED6C7A-DBEF-4D79-92F6-9A2FB38422E0}" srcOrd="1" destOrd="0" presId="urn:microsoft.com/office/officeart/2005/8/layout/radial5"/>
    <dgm:cxn modelId="{76CC7B84-F3A6-4BD7-A29B-218987C6B077}" type="presOf" srcId="{2EF97C9E-F800-429A-9FCF-52FACB8A4B00}" destId="{5FA643A8-0467-42B9-A4C4-BECC9FE57AA6}" srcOrd="1" destOrd="0" presId="urn:microsoft.com/office/officeart/2005/8/layout/radial5"/>
    <dgm:cxn modelId="{1E9FA0C7-7CD1-4845-8BAD-8088E45B72D4}" type="presOf" srcId="{0B453249-CACF-4F06-85FF-CD921A4AE908}" destId="{DDB00BA3-AD0C-4F52-B549-7C4CDD075641}" srcOrd="0" destOrd="0" presId="urn:microsoft.com/office/officeart/2005/8/layout/radial5"/>
    <dgm:cxn modelId="{2B0CC697-E866-43B0-A753-93A849F23C69}" type="presOf" srcId="{2EF97C9E-F800-429A-9FCF-52FACB8A4B00}" destId="{36E4CF18-9170-4B00-8F72-0CCA5DA4B451}" srcOrd="0" destOrd="0" presId="urn:microsoft.com/office/officeart/2005/8/layout/radial5"/>
    <dgm:cxn modelId="{DE9E4538-FC04-4660-8FC3-E6A474F96D62}" type="presOf" srcId="{69551BBA-12E5-443F-A252-BEBCFB7AE575}" destId="{2FF61E42-0FB9-475F-A102-73C7124FF2AF}" srcOrd="0" destOrd="0" presId="urn:microsoft.com/office/officeart/2005/8/layout/radial5"/>
    <dgm:cxn modelId="{04EC2E68-2946-48A7-A690-37A5B88589D9}" srcId="{0B453249-CACF-4F06-85FF-CD921A4AE908}" destId="{16E7EF3B-8112-4654-B71C-DC289AAAFA6C}" srcOrd="1" destOrd="0" parTransId="{CD1597A0-2228-4797-A627-F82CF8E4B941}" sibTransId="{BDEF891D-C600-4E4E-B162-B43309B30A0F}"/>
    <dgm:cxn modelId="{62BA79AF-1482-4E69-92B4-1C2724BD1A08}" type="presOf" srcId="{CD1597A0-2228-4797-A627-F82CF8E4B941}" destId="{2CAE00AE-C52D-417C-AE76-5A6224C3DBBD}" srcOrd="1" destOrd="0" presId="urn:microsoft.com/office/officeart/2005/8/layout/radial5"/>
    <dgm:cxn modelId="{7901A7F5-2476-45B8-B6A6-C500E383366E}" type="presOf" srcId="{16E7EF3B-8112-4654-B71C-DC289AAAFA6C}" destId="{14D68231-8FA4-4795-AE88-77564A91D70F}" srcOrd="0" destOrd="0" presId="urn:microsoft.com/office/officeart/2005/8/layout/radial5"/>
    <dgm:cxn modelId="{D9648B2D-7B1D-4664-ACA1-B15B04E426BF}" type="presOf" srcId="{A06B62BB-8786-458E-BFFA-CE1D17488697}" destId="{480396CB-A444-43D5-996B-55F8DF2E4E95}" srcOrd="1" destOrd="0" presId="urn:microsoft.com/office/officeart/2005/8/layout/radial5"/>
    <dgm:cxn modelId="{C77A17BF-4A0B-4CB3-91DF-A4EE0F483092}" type="presOf" srcId="{A06B62BB-8786-458E-BFFA-CE1D17488697}" destId="{23D5A003-EF82-48F0-8582-009826346FB3}" srcOrd="0" destOrd="0" presId="urn:microsoft.com/office/officeart/2005/8/layout/radial5"/>
    <dgm:cxn modelId="{17EECBBD-8E92-4E4F-94A7-62F981B2C537}" type="presOf" srcId="{9FF538C2-EAB1-4A04-91BF-5D52E265AC4A}" destId="{D2A65205-169E-4ACE-B124-2D22CA0A4922}" srcOrd="0" destOrd="0" presId="urn:microsoft.com/office/officeart/2005/8/layout/radial5"/>
    <dgm:cxn modelId="{173E0D81-8BB6-4D60-ADCB-1BA2D505E1EF}" srcId="{DFFAF579-76EB-4847-B1B9-DEB15092B7D3}" destId="{0B453249-CACF-4F06-85FF-CD921A4AE908}" srcOrd="0" destOrd="0" parTransId="{DF51AA55-1BDD-42CC-89BC-2D626A899CEF}" sibTransId="{0C06BEB5-2CCA-4861-B511-9A43CD259E74}"/>
    <dgm:cxn modelId="{E7877725-F5BF-475B-94EC-129DB88A0A4B}" srcId="{0B453249-CACF-4F06-85FF-CD921A4AE908}" destId="{B517CBEC-7E14-43C5-94A9-162FDF46C416}" srcOrd="3" destOrd="0" parTransId="{A06B62BB-8786-458E-BFFA-CE1D17488697}" sibTransId="{71A233FB-75D5-404F-B121-95B7677D0EAF}"/>
    <dgm:cxn modelId="{BB5721DF-66DF-4182-B383-9DFDECA2E03F}" type="presOf" srcId="{20835A2B-B2C4-482F-9A5B-1028791FEE50}" destId="{DEB5688C-F9FF-483E-840B-FB852EB39B79}" srcOrd="0" destOrd="0" presId="urn:microsoft.com/office/officeart/2005/8/layout/radial5"/>
    <dgm:cxn modelId="{67C4B1A4-1D19-4470-BC8A-22725C46C175}" type="presParOf" srcId="{C780B9BB-19FB-4557-83EE-97C15597BF4B}" destId="{DDB00BA3-AD0C-4F52-B549-7C4CDD075641}" srcOrd="0" destOrd="0" presId="urn:microsoft.com/office/officeart/2005/8/layout/radial5"/>
    <dgm:cxn modelId="{EC0720D2-C796-4B35-B5E2-A3F57A89A941}" type="presParOf" srcId="{C780B9BB-19FB-4557-83EE-97C15597BF4B}" destId="{D2A65205-169E-4ACE-B124-2D22CA0A4922}" srcOrd="1" destOrd="0" presId="urn:microsoft.com/office/officeart/2005/8/layout/radial5"/>
    <dgm:cxn modelId="{3E0C6643-15BC-4E9E-9BDE-3AF27F886160}" type="presParOf" srcId="{D2A65205-169E-4ACE-B124-2D22CA0A4922}" destId="{C4ED6C7A-DBEF-4D79-92F6-9A2FB38422E0}" srcOrd="0" destOrd="0" presId="urn:microsoft.com/office/officeart/2005/8/layout/radial5"/>
    <dgm:cxn modelId="{94FDCC24-D83B-4C7C-B5C2-413EDB04BA5B}" type="presParOf" srcId="{C780B9BB-19FB-4557-83EE-97C15597BF4B}" destId="{DEB5688C-F9FF-483E-840B-FB852EB39B79}" srcOrd="2" destOrd="0" presId="urn:microsoft.com/office/officeart/2005/8/layout/radial5"/>
    <dgm:cxn modelId="{2A7339FD-0A3F-4FA6-9FA0-B693657DF911}" type="presParOf" srcId="{C780B9BB-19FB-4557-83EE-97C15597BF4B}" destId="{24D61041-1FAF-4F57-9139-F561FC9F6DBE}" srcOrd="3" destOrd="0" presId="urn:microsoft.com/office/officeart/2005/8/layout/radial5"/>
    <dgm:cxn modelId="{12913F7E-D977-48B4-8AEB-E3586276CA46}" type="presParOf" srcId="{24D61041-1FAF-4F57-9139-F561FC9F6DBE}" destId="{2CAE00AE-C52D-417C-AE76-5A6224C3DBBD}" srcOrd="0" destOrd="0" presId="urn:microsoft.com/office/officeart/2005/8/layout/radial5"/>
    <dgm:cxn modelId="{66915325-D88B-4AA1-A94B-E1C733866012}" type="presParOf" srcId="{C780B9BB-19FB-4557-83EE-97C15597BF4B}" destId="{14D68231-8FA4-4795-AE88-77564A91D70F}" srcOrd="4" destOrd="0" presId="urn:microsoft.com/office/officeart/2005/8/layout/radial5"/>
    <dgm:cxn modelId="{FEEB3B6F-33C3-4F29-89F2-394D9B81BFA0}" type="presParOf" srcId="{C780B9BB-19FB-4557-83EE-97C15597BF4B}" destId="{36E4CF18-9170-4B00-8F72-0CCA5DA4B451}" srcOrd="5" destOrd="0" presId="urn:microsoft.com/office/officeart/2005/8/layout/radial5"/>
    <dgm:cxn modelId="{63B627BD-67CF-49A2-B99E-E6CD2515723F}" type="presParOf" srcId="{36E4CF18-9170-4B00-8F72-0CCA5DA4B451}" destId="{5FA643A8-0467-42B9-A4C4-BECC9FE57AA6}" srcOrd="0" destOrd="0" presId="urn:microsoft.com/office/officeart/2005/8/layout/radial5"/>
    <dgm:cxn modelId="{E0B3A6AE-9290-4647-A1E5-E0CB2FC9A769}" type="presParOf" srcId="{C780B9BB-19FB-4557-83EE-97C15597BF4B}" destId="{2FF61E42-0FB9-475F-A102-73C7124FF2AF}" srcOrd="6" destOrd="0" presId="urn:microsoft.com/office/officeart/2005/8/layout/radial5"/>
    <dgm:cxn modelId="{A0A90EC0-311A-442F-A853-9B50FF41F615}" type="presParOf" srcId="{C780B9BB-19FB-4557-83EE-97C15597BF4B}" destId="{23D5A003-EF82-48F0-8582-009826346FB3}" srcOrd="7" destOrd="0" presId="urn:microsoft.com/office/officeart/2005/8/layout/radial5"/>
    <dgm:cxn modelId="{6145F7D9-E151-4760-9DB0-776C9CC4ADC4}" type="presParOf" srcId="{23D5A003-EF82-48F0-8582-009826346FB3}" destId="{480396CB-A444-43D5-996B-55F8DF2E4E95}" srcOrd="0" destOrd="0" presId="urn:microsoft.com/office/officeart/2005/8/layout/radial5"/>
    <dgm:cxn modelId="{3466220E-BBEC-49F7-B386-8D6ADA49BCBA}" type="presParOf" srcId="{C780B9BB-19FB-4557-83EE-97C15597BF4B}" destId="{932709C3-E9AB-4F5B-9494-D0635348CAD0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wmf"/><Relationship Id="rId1" Type="http://schemas.openxmlformats.org/officeDocument/2006/relationships/theme" Target="../theme/theme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B0CA53-792A-44DD-8586-5F5623AF5239}" type="datetimeFigureOut">
              <a:rPr lang="ru-RU" smtClean="0"/>
              <a:t>30.07.2015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A3BBFE-D64E-4A39-B77E-8A9A3E4450F1}" type="slidenum">
              <a:rPr lang="ru-RU" smtClean="0"/>
              <a:t>‹#›</a:t>
            </a:fld>
            <a:endParaRPr lang="ru-RU"/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3353705670"/>
              </p:ext>
            </p:extLst>
          </p:nvPr>
        </p:nvGraphicFramePr>
        <p:xfrm>
          <a:off x="2987824" y="2852936"/>
          <a:ext cx="4632176" cy="26080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989973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500C76-32C4-43E7-85D3-3459798534A5}" type="datetimeFigureOut">
              <a:rPr lang="ru-RU" smtClean="0"/>
              <a:t>30.07.2015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C6AD6B-93D0-41DB-9A8F-C9B8A404366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Образ слайда 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9" name="Заметки 8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5479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30.07.2015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375958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03BB1-4869-4C8A-9CCA-765B844B8E19}" type="datetimeFigureOut">
              <a:rPr lang="ru-RU" smtClean="0"/>
              <a:t>30.07.2015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E6BF-7D18-43F6-82F4-F19B240E53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9581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03BB1-4869-4C8A-9CCA-765B844B8E19}" type="datetimeFigureOut">
              <a:rPr lang="ru-RU" smtClean="0"/>
              <a:t>30.07.2015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E6BF-7D18-43F6-82F4-F19B240E53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2742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03BB1-4869-4C8A-9CCA-765B844B8E19}" type="datetimeFigureOut">
              <a:rPr lang="ru-RU" smtClean="0"/>
              <a:t>30.07.2015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E6BF-7D18-43F6-82F4-F19B240E53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0841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03BB1-4869-4C8A-9CCA-765B844B8E19}" type="datetimeFigureOut">
              <a:rPr lang="ru-RU" smtClean="0"/>
              <a:t>30.07.2015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E6BF-7D18-43F6-82F4-F19B240E53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713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03BB1-4869-4C8A-9CCA-765B844B8E19}" type="datetimeFigureOut">
              <a:rPr lang="ru-RU" smtClean="0"/>
              <a:t>30.07.2015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A54E6BF-7D18-43F6-82F4-F19B240E53C1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03BB1-4869-4C8A-9CCA-765B844B8E19}" type="datetimeFigureOut">
              <a:rPr lang="ru-RU" smtClean="0"/>
              <a:t>30.07.2015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E6BF-7D18-43F6-82F4-F19B240E53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03BB1-4869-4C8A-9CCA-765B844B8E19}" type="datetimeFigureOut">
              <a:rPr lang="ru-RU" smtClean="0"/>
              <a:t>30.07.2015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E6BF-7D18-43F6-82F4-F19B240E53C1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03BB1-4869-4C8A-9CCA-765B844B8E19}" type="datetimeFigureOut">
              <a:rPr lang="ru-RU" smtClean="0"/>
              <a:t>30.07.2015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E6BF-7D18-43F6-82F4-F19B240E53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03BB1-4869-4C8A-9CCA-765B844B8E19}" type="datetimeFigureOut">
              <a:rPr lang="ru-RU" smtClean="0"/>
              <a:t>30.07.2015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E6BF-7D18-43F6-82F4-F19B240E53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03BB1-4869-4C8A-9CCA-765B844B8E19}" type="datetimeFigureOut">
              <a:rPr lang="ru-RU" smtClean="0"/>
              <a:t>30.07.2015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E6BF-7D18-43F6-82F4-F19B240E53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30.07.2015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03BB1-4869-4C8A-9CCA-765B844B8E19}" type="datetimeFigureOut">
              <a:rPr lang="ru-RU" smtClean="0"/>
              <a:t>30.07.2015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E6BF-7D18-43F6-82F4-F19B240E53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03BB1-4869-4C8A-9CCA-765B844B8E19}" type="datetimeFigureOut">
              <a:rPr lang="ru-RU" smtClean="0"/>
              <a:t>30.07.2015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E6BF-7D18-43F6-82F4-F19B240E53C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03BB1-4869-4C8A-9CCA-765B844B8E19}" type="datetimeFigureOut">
              <a:rPr lang="ru-RU" smtClean="0"/>
              <a:t>30.07.2015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E6BF-7D18-43F6-82F4-F19B240E53C1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03BB1-4869-4C8A-9CCA-765B844B8E19}" type="datetimeFigureOut">
              <a:rPr lang="ru-RU" smtClean="0"/>
              <a:t>30.07.2015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E6BF-7D18-43F6-82F4-F19B240E53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03BB1-4869-4C8A-9CCA-765B844B8E19}" type="datetimeFigureOut">
              <a:rPr lang="ru-RU" smtClean="0"/>
              <a:t>30.07.2015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E6BF-7D18-43F6-82F4-F19B240E53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03BB1-4869-4C8A-9CCA-765B844B8E19}" type="datetimeFigureOut">
              <a:rPr lang="ru-RU" smtClean="0">
                <a:solidFill>
                  <a:srgbClr val="564B3C"/>
                </a:solidFill>
              </a:rPr>
              <a:pPr/>
              <a:t>30.07.2015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64B3C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A54E6BF-7D18-43F6-82F4-F19B240E53C1}" type="slidenum">
              <a:rPr lang="ru-RU" smtClean="0">
                <a:solidFill>
                  <a:srgbClr val="93A299">
                    <a:lumMod val="50000"/>
                  </a:srgbClr>
                </a:solidFill>
              </a:rPr>
              <a:pPr/>
              <a:t>‹#›</a:t>
            </a:fld>
            <a:endParaRPr lang="ru-RU">
              <a:solidFill>
                <a:srgbClr val="93A299">
                  <a:lumMod val="50000"/>
                </a:srgb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6006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03BB1-4869-4C8A-9CCA-765B844B8E19}" type="datetimeFigureOut">
              <a:rPr lang="ru-RU" smtClean="0">
                <a:solidFill>
                  <a:srgbClr val="564B3C"/>
                </a:solidFill>
              </a:rPr>
              <a:pPr/>
              <a:t>30.07.2015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E6BF-7D18-43F6-82F4-F19B240E53C1}" type="slidenum">
              <a:rPr lang="ru-RU" smtClean="0">
                <a:solidFill>
                  <a:srgbClr val="564B3C"/>
                </a:solidFill>
              </a:rPr>
              <a:pPr/>
              <a:t>‹#›</a:t>
            </a:fld>
            <a:endParaRPr lang="ru-RU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177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03BB1-4869-4C8A-9CCA-765B844B8E19}" type="datetimeFigureOut">
              <a:rPr lang="ru-RU" smtClean="0">
                <a:solidFill>
                  <a:srgbClr val="564B3C"/>
                </a:solidFill>
              </a:rPr>
              <a:pPr/>
              <a:t>30.07.2015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E6BF-7D18-43F6-82F4-F19B240E53C1}" type="slidenum">
              <a:rPr lang="ru-RU" smtClean="0">
                <a:solidFill>
                  <a:srgbClr val="564B3C"/>
                </a:solidFill>
              </a:rPr>
              <a:pPr/>
              <a:t>‹#›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4895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03BB1-4869-4C8A-9CCA-765B844B8E19}" type="datetimeFigureOut">
              <a:rPr lang="ru-RU" smtClean="0">
                <a:solidFill>
                  <a:srgbClr val="564B3C"/>
                </a:solidFill>
              </a:rPr>
              <a:pPr/>
              <a:t>30.07.2015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64B3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E6BF-7D18-43F6-82F4-F19B240E53C1}" type="slidenum">
              <a:rPr lang="ru-RU" smtClean="0">
                <a:solidFill>
                  <a:srgbClr val="564B3C"/>
                </a:solidFill>
              </a:rPr>
              <a:pPr/>
              <a:t>‹#›</a:t>
            </a:fld>
            <a:endParaRPr lang="ru-RU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9632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03BB1-4869-4C8A-9CCA-765B844B8E19}" type="datetimeFigureOut">
              <a:rPr lang="ru-RU" smtClean="0">
                <a:solidFill>
                  <a:srgbClr val="564B3C"/>
                </a:solidFill>
              </a:rPr>
              <a:pPr/>
              <a:t>30.07.2015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64B3C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E6BF-7D18-43F6-82F4-F19B240E53C1}" type="slidenum">
              <a:rPr lang="ru-RU" smtClean="0">
                <a:solidFill>
                  <a:srgbClr val="564B3C"/>
                </a:solidFill>
              </a:rPr>
              <a:pPr/>
              <a:t>‹#›</a:t>
            </a:fld>
            <a:endParaRPr lang="ru-RU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272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03BB1-4869-4C8A-9CCA-765B844B8E19}" type="datetimeFigureOut">
              <a:rPr lang="ru-RU" smtClean="0"/>
              <a:t>30.07.2015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E6BF-7D18-43F6-82F4-F19B240E53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8225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03BB1-4869-4C8A-9CCA-765B844B8E19}" type="datetimeFigureOut">
              <a:rPr lang="ru-RU" smtClean="0">
                <a:solidFill>
                  <a:srgbClr val="564B3C"/>
                </a:solidFill>
              </a:rPr>
              <a:pPr/>
              <a:t>30.07.2015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64B3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E6BF-7D18-43F6-82F4-F19B240E53C1}" type="slidenum">
              <a:rPr lang="ru-RU" smtClean="0">
                <a:solidFill>
                  <a:srgbClr val="564B3C"/>
                </a:solidFill>
              </a:rPr>
              <a:pPr/>
              <a:t>‹#›</a:t>
            </a:fld>
            <a:endParaRPr lang="ru-RU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593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03BB1-4869-4C8A-9CCA-765B844B8E19}" type="datetimeFigureOut">
              <a:rPr lang="ru-RU" smtClean="0">
                <a:solidFill>
                  <a:srgbClr val="564B3C"/>
                </a:solidFill>
              </a:rPr>
              <a:pPr/>
              <a:t>30.07.2015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64B3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E6BF-7D18-43F6-82F4-F19B240E53C1}" type="slidenum">
              <a:rPr lang="ru-RU" smtClean="0">
                <a:solidFill>
                  <a:srgbClr val="564B3C"/>
                </a:solidFill>
              </a:rPr>
              <a:pPr/>
              <a:t>‹#›</a:t>
            </a:fld>
            <a:endParaRPr lang="ru-RU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4322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03BB1-4869-4C8A-9CCA-765B844B8E19}" type="datetimeFigureOut">
              <a:rPr lang="ru-RU" smtClean="0">
                <a:solidFill>
                  <a:srgbClr val="564B3C"/>
                </a:solidFill>
              </a:rPr>
              <a:pPr/>
              <a:t>30.07.2015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64B3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E6BF-7D18-43F6-82F4-F19B240E53C1}" type="slidenum">
              <a:rPr lang="ru-RU" smtClean="0">
                <a:solidFill>
                  <a:srgbClr val="564B3C"/>
                </a:solidFill>
              </a:rPr>
              <a:pPr/>
              <a:t>‹#›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742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03BB1-4869-4C8A-9CCA-765B844B8E19}" type="datetimeFigureOut">
              <a:rPr lang="ru-RU" smtClean="0">
                <a:solidFill>
                  <a:srgbClr val="564B3C"/>
                </a:solidFill>
              </a:rPr>
              <a:pPr/>
              <a:t>30.07.2015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E6BF-7D18-43F6-82F4-F19B240E53C1}" type="slidenum">
              <a:rPr lang="ru-RU" smtClean="0">
                <a:solidFill>
                  <a:srgbClr val="564B3C"/>
                </a:solidFill>
              </a:rPr>
              <a:pPr/>
              <a:t>‹#›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64B3C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5870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03BB1-4869-4C8A-9CCA-765B844B8E19}" type="datetimeFigureOut">
              <a:rPr lang="ru-RU" smtClean="0">
                <a:solidFill>
                  <a:srgbClr val="564B3C"/>
                </a:solidFill>
              </a:rPr>
              <a:pPr/>
              <a:t>30.07.2015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E6BF-7D18-43F6-82F4-F19B240E53C1}" type="slidenum">
              <a:rPr lang="ru-RU" smtClean="0">
                <a:solidFill>
                  <a:srgbClr val="564B3C"/>
                </a:solidFill>
              </a:rPr>
              <a:pPr/>
              <a:t>‹#›</a:t>
            </a:fld>
            <a:endParaRPr lang="ru-RU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4558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03BB1-4869-4C8A-9CCA-765B844B8E19}" type="datetimeFigureOut">
              <a:rPr lang="ru-RU" smtClean="0">
                <a:solidFill>
                  <a:srgbClr val="564B3C"/>
                </a:solidFill>
              </a:rPr>
              <a:pPr/>
              <a:t>30.07.2015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E6BF-7D18-43F6-82F4-F19B240E53C1}" type="slidenum">
              <a:rPr lang="ru-RU" smtClean="0">
                <a:solidFill>
                  <a:srgbClr val="564B3C"/>
                </a:solidFill>
              </a:rPr>
              <a:pPr/>
              <a:t>‹#›</a:t>
            </a:fld>
            <a:endParaRPr lang="ru-RU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5039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03BB1-4869-4C8A-9CCA-765B844B8E19}" type="datetimeFigureOut">
              <a:rPr lang="ru-RU" smtClean="0"/>
              <a:t>30.07.2015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E6BF-7D18-43F6-82F4-F19B240E53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9045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03BB1-4869-4C8A-9CCA-765B844B8E19}" type="datetimeFigureOut">
              <a:rPr lang="ru-RU" smtClean="0"/>
              <a:t>30.07.2015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E6BF-7D18-43F6-82F4-F19B240E53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9366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03BB1-4869-4C8A-9CCA-765B844B8E19}" type="datetimeFigureOut">
              <a:rPr lang="ru-RU" smtClean="0"/>
              <a:t>30.07.2015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E6BF-7D18-43F6-82F4-F19B240E53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3584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03BB1-4869-4C8A-9CCA-765B844B8E19}" type="datetimeFigureOut">
              <a:rPr lang="ru-RU" smtClean="0"/>
              <a:t>30.07.2015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E6BF-7D18-43F6-82F4-F19B240E53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3368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03BB1-4869-4C8A-9CCA-765B844B8E19}" type="datetimeFigureOut">
              <a:rPr lang="ru-RU" smtClean="0"/>
              <a:t>30.07.2015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E6BF-7D18-43F6-82F4-F19B240E53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1542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03BB1-4869-4C8A-9CCA-765B844B8E19}" type="datetimeFigureOut">
              <a:rPr lang="ru-RU" smtClean="0"/>
              <a:t>30.07.2015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E6BF-7D18-43F6-82F4-F19B240E53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2977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30.07.2015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31080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806" r:id="rId2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err="1" smtClean="0"/>
              <a:t>орой</a:t>
            </a:r>
            <a:r>
              <a:rPr lang="ru-RU" dirty="0" smtClean="0"/>
              <a:t>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C03BB1-4869-4C8A-9CCA-765B844B8E19}" type="datetimeFigureOut">
              <a:rPr lang="ru-RU" smtClean="0"/>
              <a:t>30.07.2015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4E6BF-7D18-43F6-82F4-F19B240E53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0686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30.07.2015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34" r:id="rId3"/>
    <p:sldLayoutId id="2147483835" r:id="rId4"/>
    <p:sldLayoutId id="2147483836" r:id="rId5"/>
    <p:sldLayoutId id="2147483837" r:id="rId6"/>
    <p:sldLayoutId id="2147483838" r:id="rId7"/>
    <p:sldLayoutId id="2147483839" r:id="rId8"/>
    <p:sldLayoutId id="2147483840" r:id="rId9"/>
    <p:sldLayoutId id="2147483841" r:id="rId10"/>
    <p:sldLayoutId id="2147483842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564B3C"/>
                </a:solidFill>
              </a:rPr>
              <a:pPr/>
              <a:t>30.07.2015</a:t>
            </a:fld>
            <a:endParaRPr lang="ru-RU" dirty="0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564B3C"/>
                </a:solidFill>
              </a:rPr>
              <a:pPr/>
              <a:t>‹#›</a:t>
            </a:fld>
            <a:endParaRPr lang="ru-RU" dirty="0">
              <a:solidFill>
                <a:srgbClr val="564B3C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416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845" r:id="rId2"/>
    <p:sldLayoutId id="2147483846" r:id="rId3"/>
    <p:sldLayoutId id="2147483847" r:id="rId4"/>
    <p:sldLayoutId id="2147483848" r:id="rId5"/>
    <p:sldLayoutId id="2147483849" r:id="rId6"/>
    <p:sldLayoutId id="2147483850" r:id="rId7"/>
    <p:sldLayoutId id="2147483851" r:id="rId8"/>
    <p:sldLayoutId id="2147483852" r:id="rId9"/>
    <p:sldLayoutId id="2147483853" r:id="rId10"/>
    <p:sldLayoutId id="214748385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5.jpeg"/><Relationship Id="rId4" Type="http://schemas.openxmlformats.org/officeDocument/2006/relationships/hyperlink" Target="mailto:d.bannov@gmail.com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0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mailto:d.bannov@gmail.com" TargetMode="External"/><Relationship Id="rId1" Type="http://schemas.openxmlformats.org/officeDocument/2006/relationships/slideLayout" Target="../slideLayouts/slideLayout26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E:\Дима\с компьютера\ARM\Маркетинг\Логотип (англ.)\ARMtrend_logo_colour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  <a14:imgEffect>
                      <a14:brightnessContrast bright="-16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448" y="413048"/>
            <a:ext cx="3600400" cy="1978100"/>
          </a:xfrm>
          <a:prstGeom prst="rect">
            <a:avLst/>
          </a:prstGeom>
          <a:solidFill>
            <a:schemeClr val="accent1"/>
          </a:solidFill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07076"/>
            <a:ext cx="3816424" cy="2344620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Browallia New" panose="020B0604020202020204" pitchFamily="34" charset="-34"/>
              </a:rPr>
              <a:t/>
            </a:r>
            <a:br>
              <a:rPr lang="ru-RU" sz="2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Browallia New" panose="020B0604020202020204" pitchFamily="34" charset="-34"/>
              </a:rPr>
            </a:br>
            <a:r>
              <a:rPr lang="ru-RU" sz="2400" b="1" dirty="0" smtClean="0">
                <a:solidFill>
                  <a:schemeClr val="tx1"/>
                </a:solidFill>
                <a:latin typeface="Cambria (Основной текст)"/>
                <a:ea typeface="Arial Unicode MS" panose="020B0604020202020204" pitchFamily="34" charset="-128"/>
                <a:cs typeface="Browallia New" panose="020B0604020202020204" pitchFamily="34" charset="-34"/>
              </a:rPr>
              <a:t>Аутсорсинг продаж </a:t>
            </a:r>
            <a:br>
              <a:rPr lang="ru-RU" sz="2400" b="1" dirty="0" smtClean="0">
                <a:solidFill>
                  <a:schemeClr val="tx1"/>
                </a:solidFill>
                <a:latin typeface="Cambria (Основной текст)"/>
                <a:ea typeface="Arial Unicode MS" panose="020B0604020202020204" pitchFamily="34" charset="-128"/>
                <a:cs typeface="Browallia New" panose="020B0604020202020204" pitchFamily="34" charset="-34"/>
              </a:rPr>
            </a:br>
            <a:r>
              <a:rPr lang="ru-RU" sz="2400" b="1" dirty="0" smtClean="0">
                <a:solidFill>
                  <a:schemeClr val="tx1"/>
                </a:solidFill>
                <a:latin typeface="Cambria (Основной текст)"/>
                <a:ea typeface="Arial Unicode MS" panose="020B0604020202020204" pitchFamily="34" charset="-128"/>
                <a:cs typeface="Browallia New" panose="020B0604020202020204" pitchFamily="34" charset="-34"/>
              </a:rPr>
              <a:t>в СЕТЕВОй КАНАЛА СБЫТА</a:t>
            </a:r>
            <a:endParaRPr lang="ru-RU" sz="2400" b="1" dirty="0">
              <a:solidFill>
                <a:schemeClr val="tx1"/>
              </a:solidFill>
              <a:latin typeface="Cambria (Основной текст)"/>
              <a:ea typeface="Arial Unicode MS" panose="020B0604020202020204" pitchFamily="34" charset="-128"/>
              <a:cs typeface="Browallia New" panose="020B0604020202020204" pitchFamily="34" charset="-34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572000" y="2225490"/>
            <a:ext cx="43204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B0F0"/>
                </a:solidFill>
              </a:rPr>
              <a:t> </a:t>
            </a:r>
          </a:p>
          <a:p>
            <a:pPr algn="ctr"/>
            <a:r>
              <a:rPr lang="ru-RU" sz="3600" b="1" dirty="0" smtClean="0">
                <a:solidFill>
                  <a:srgbClr val="3CAEB4"/>
                </a:solidFill>
              </a:rPr>
              <a:t>Консалтинговое</a:t>
            </a:r>
          </a:p>
          <a:p>
            <a:pPr algn="r"/>
            <a:r>
              <a:rPr lang="ru-RU" sz="3600" b="1" dirty="0" smtClean="0">
                <a:solidFill>
                  <a:srgbClr val="3CAEB4"/>
                </a:solidFill>
              </a:rPr>
              <a:t>Агентство</a:t>
            </a:r>
            <a:endParaRPr lang="ru-RU" sz="3600" b="1" dirty="0">
              <a:solidFill>
                <a:srgbClr val="3CAEB4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285417" y="4869160"/>
            <a:ext cx="3672408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100" dirty="0" smtClean="0">
                <a:solidFill>
                  <a:prstClr val="black"/>
                </a:solidFill>
              </a:rPr>
              <a:t>45005,  г. Днепропетровск  </a:t>
            </a:r>
          </a:p>
          <a:p>
            <a:pPr algn="r"/>
            <a:r>
              <a:rPr lang="ru-RU" sz="1100" dirty="0">
                <a:solidFill>
                  <a:prstClr val="black"/>
                </a:solidFill>
              </a:rPr>
              <a:t>ул. Набережная заводская, 82</a:t>
            </a:r>
          </a:p>
          <a:p>
            <a:pPr algn="r"/>
            <a:r>
              <a:rPr lang="ru-RU" sz="1100" dirty="0" smtClean="0">
                <a:solidFill>
                  <a:prstClr val="black"/>
                </a:solidFill>
              </a:rPr>
              <a:t>т</a:t>
            </a:r>
            <a:r>
              <a:rPr lang="ru-RU" sz="1100" dirty="0" smtClean="0">
                <a:solidFill>
                  <a:prstClr val="black"/>
                </a:solidFill>
              </a:rPr>
              <a:t>. +380 56 765 40 06 </a:t>
            </a:r>
          </a:p>
          <a:p>
            <a:pPr algn="r"/>
            <a:r>
              <a:rPr lang="en-US" sz="1100" dirty="0" smtClean="0">
                <a:solidFill>
                  <a:prstClr val="black"/>
                </a:solidFill>
              </a:rPr>
              <a:t>http</a:t>
            </a:r>
            <a:r>
              <a:rPr lang="en-US" sz="1100" dirty="0">
                <a:solidFill>
                  <a:prstClr val="black"/>
                </a:solidFill>
              </a:rPr>
              <a:t>://</a:t>
            </a:r>
            <a:r>
              <a:rPr lang="en-US" sz="1100" dirty="0" smtClean="0">
                <a:solidFill>
                  <a:prstClr val="black"/>
                </a:solidFill>
              </a:rPr>
              <a:t>arm-trend.com</a:t>
            </a:r>
            <a:endParaRPr lang="ru-RU" sz="1100" dirty="0" smtClean="0">
              <a:solidFill>
                <a:prstClr val="black"/>
              </a:solidFill>
            </a:endParaRPr>
          </a:p>
          <a:p>
            <a:pPr algn="r"/>
            <a:endParaRPr lang="ru-RU" sz="1100" dirty="0" smtClean="0">
              <a:solidFill>
                <a:prstClr val="black"/>
              </a:solidFill>
            </a:endParaRPr>
          </a:p>
          <a:p>
            <a:pPr algn="r"/>
            <a:r>
              <a:rPr lang="ru-RU" sz="1100" dirty="0" smtClean="0">
                <a:solidFill>
                  <a:prstClr val="black"/>
                </a:solidFill>
              </a:rPr>
              <a:t>Контактные лица: </a:t>
            </a:r>
          </a:p>
          <a:p>
            <a:pPr algn="r"/>
            <a:r>
              <a:rPr lang="ru-RU" sz="1100" dirty="0" smtClean="0">
                <a:solidFill>
                  <a:prstClr val="black"/>
                </a:solidFill>
              </a:rPr>
              <a:t>Баннов Дмитрий </a:t>
            </a:r>
          </a:p>
          <a:p>
            <a:pPr algn="r"/>
            <a:r>
              <a:rPr lang="ru-RU" sz="1100" dirty="0" smtClean="0">
                <a:solidFill>
                  <a:prstClr val="black"/>
                </a:solidFill>
              </a:rPr>
              <a:t>т.м. +380 67 98 98 567;</a:t>
            </a:r>
            <a:endParaRPr lang="en-US" sz="1100" dirty="0" smtClean="0">
              <a:solidFill>
                <a:prstClr val="black"/>
              </a:solidFill>
            </a:endParaRPr>
          </a:p>
          <a:p>
            <a:pPr algn="r"/>
            <a:r>
              <a:rPr lang="ru-RU" sz="1100" dirty="0" smtClean="0">
                <a:solidFill>
                  <a:prstClr val="black"/>
                </a:solidFill>
              </a:rPr>
              <a:t> </a:t>
            </a:r>
            <a:r>
              <a:rPr lang="en-US" sz="1100" dirty="0" smtClean="0">
                <a:solidFill>
                  <a:prstClr val="black"/>
                </a:solidFill>
              </a:rPr>
              <a:t>E-mail</a:t>
            </a:r>
            <a:r>
              <a:rPr lang="ru-RU" sz="1100" dirty="0" smtClean="0">
                <a:solidFill>
                  <a:prstClr val="black"/>
                </a:solidFill>
              </a:rPr>
              <a:t>: </a:t>
            </a:r>
            <a:r>
              <a:rPr lang="en-US" sz="1100" dirty="0" smtClean="0">
                <a:solidFill>
                  <a:prstClr val="black"/>
                </a:solidFill>
                <a:hlinkClick r:id="rId4"/>
              </a:rPr>
              <a:t>d.bannov@gmail.com</a:t>
            </a:r>
            <a:endParaRPr lang="en-US" sz="1100" dirty="0" smtClean="0">
              <a:solidFill>
                <a:prstClr val="black"/>
              </a:solidFill>
            </a:endParaRPr>
          </a:p>
        </p:txBody>
      </p:sp>
      <p:pic>
        <p:nvPicPr>
          <p:cNvPr id="1030" name="Picture 6" descr="Картинки по запросу Картинки Бизнес -ритейл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190" y="3300701"/>
            <a:ext cx="5383914" cy="3417451"/>
          </a:xfrm>
          <a:prstGeom prst="rect">
            <a:avLst/>
          </a:prstGeom>
          <a:noFill/>
          <a:effectLst>
            <a:softEdge rad="2921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E:\Дима\с компьютера\ARM\Маркетинг\Логотип (англ.)\ARMtrend_logo_colour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  <a14:imgEffect>
                      <a14:brightnessContrast bright="-16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260648"/>
            <a:ext cx="3600400" cy="1978100"/>
          </a:xfrm>
          <a:prstGeom prst="rect">
            <a:avLst/>
          </a:prstGeom>
          <a:solidFill>
            <a:schemeClr val="accent1"/>
          </a:solidFill>
        </p:spPr>
      </p:pic>
      <p:sp>
        <p:nvSpPr>
          <p:cNvPr id="15" name="TextBox 14"/>
          <p:cNvSpPr txBox="1"/>
          <p:nvPr/>
        </p:nvSpPr>
        <p:spPr>
          <a:xfrm>
            <a:off x="4630956" y="404664"/>
            <a:ext cx="4513044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8000" b="1" dirty="0" smtClean="0">
              <a:solidFill>
                <a:srgbClr val="00B0F0"/>
              </a:solidFill>
            </a:endParaRPr>
          </a:p>
          <a:p>
            <a:endParaRPr lang="ru-RU" dirty="0"/>
          </a:p>
          <a:p>
            <a:endParaRPr lang="ru-RU" sz="800" dirty="0" smtClean="0"/>
          </a:p>
          <a:p>
            <a:r>
              <a:rPr lang="en-US" dirty="0" smtClean="0"/>
              <a:t>Outsourcing  Sales  Retail  Marketing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1764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630238"/>
            <a:ext cx="8928100" cy="49530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  <a:latin typeface="Cambria (Основной текст)"/>
              </a:rPr>
              <a:t>ПЕРЕЧЕНЬ предоставляемых Услуг</a:t>
            </a:r>
            <a:endParaRPr lang="ru-RU" sz="2400" b="1" dirty="0">
              <a:solidFill>
                <a:schemeClr val="tx1"/>
              </a:solidFill>
              <a:latin typeface="Cambria (Основной текст)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16016" y="188640"/>
            <a:ext cx="41764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33CCCC"/>
                </a:solidFill>
              </a:rPr>
              <a:t>Outsourcing sales </a:t>
            </a:r>
            <a:r>
              <a:rPr lang="en-US" dirty="0">
                <a:solidFill>
                  <a:srgbClr val="33CCCC"/>
                </a:solidFill>
              </a:rPr>
              <a:t>Retail Marketing</a:t>
            </a:r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2335159952"/>
              </p:ext>
            </p:extLst>
          </p:nvPr>
        </p:nvGraphicFramePr>
        <p:xfrm>
          <a:off x="1595438" y="1412776"/>
          <a:ext cx="6000898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07142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630238"/>
            <a:ext cx="8928100" cy="49530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  <a:latin typeface="Cambria (Основной текст)"/>
              </a:rPr>
              <a:t>ПЕРЕЧЕНЬ предоставляемых Услуг</a:t>
            </a:r>
            <a:endParaRPr lang="ru-RU" sz="2400" b="1" dirty="0">
              <a:solidFill>
                <a:schemeClr val="tx1"/>
              </a:solidFill>
              <a:latin typeface="Cambria (Основной текст)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16016" y="188640"/>
            <a:ext cx="41764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33CCCC"/>
                </a:solidFill>
              </a:rPr>
              <a:t>Outsourcing sales </a:t>
            </a:r>
            <a:r>
              <a:rPr lang="en-US" dirty="0">
                <a:solidFill>
                  <a:srgbClr val="33CCCC"/>
                </a:solidFill>
              </a:rPr>
              <a:t>Retail Marketing</a:t>
            </a: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395536" y="1268760"/>
            <a:ext cx="8424936" cy="5472608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buFont typeface="Arial" pitchFamily="34" charset="0"/>
              <a:buNone/>
            </a:pPr>
            <a:r>
              <a:rPr lang="ru-RU" altLang="ru-RU" sz="1800" b="1" dirty="0" smtClean="0">
                <a:solidFill>
                  <a:srgbClr val="000000"/>
                </a:solidFill>
              </a:rPr>
              <a:t>Краткосрочные</a:t>
            </a:r>
            <a:endParaRPr lang="ru-RU" altLang="ru-RU" sz="1400" b="1" dirty="0" smtClean="0">
              <a:solidFill>
                <a:srgbClr val="000000"/>
              </a:solidFill>
            </a:endParaRPr>
          </a:p>
          <a:p>
            <a:pPr marL="0" indent="0">
              <a:lnSpc>
                <a:spcPct val="120000"/>
              </a:lnSpc>
              <a:buFont typeface="Arial" pitchFamily="34" charset="0"/>
              <a:buNone/>
            </a:pPr>
            <a:r>
              <a:rPr lang="ru-RU" altLang="ru-RU" sz="1400" b="1" dirty="0" smtClean="0">
                <a:solidFill>
                  <a:srgbClr val="000000"/>
                </a:solidFill>
              </a:rPr>
              <a:t>Преддоговорная подготовка:</a:t>
            </a:r>
            <a:endParaRPr lang="en-US" altLang="ru-RU" sz="1400" b="1" dirty="0" smtClean="0">
              <a:solidFill>
                <a:srgbClr val="000000"/>
              </a:solidFill>
            </a:endParaRPr>
          </a:p>
          <a:p>
            <a:pPr lvl="1" algn="just">
              <a:lnSpc>
                <a:spcPct val="120000"/>
              </a:lnSpc>
            </a:pPr>
            <a:r>
              <a:rPr lang="ru-RU" altLang="ru-RU" sz="1400" dirty="0" smtClean="0">
                <a:solidFill>
                  <a:srgbClr val="000000"/>
                </a:solidFill>
              </a:rPr>
              <a:t>Мониторинг и анализ конкурентной среды в сети (производитель, поставщик, ассортимент, цена, упаковка, граммаж, объёмы реализации)</a:t>
            </a:r>
          </a:p>
          <a:p>
            <a:pPr lvl="1" algn="just">
              <a:lnSpc>
                <a:spcPct val="120000"/>
              </a:lnSpc>
            </a:pPr>
            <a:r>
              <a:rPr lang="ru-RU" altLang="ru-RU" sz="1400" dirty="0" smtClean="0">
                <a:solidFill>
                  <a:srgbClr val="000000"/>
                </a:solidFill>
              </a:rPr>
              <a:t>Сравнительный анализ продукции (оргонолептика). </a:t>
            </a:r>
          </a:p>
          <a:p>
            <a:pPr marL="0" lvl="1" indent="0">
              <a:lnSpc>
                <a:spcPct val="120000"/>
              </a:lnSpc>
              <a:buFont typeface="Arial" pitchFamily="34" charset="0"/>
              <a:buNone/>
            </a:pPr>
            <a:r>
              <a:rPr lang="ru-RU" altLang="ru-RU" sz="1400" b="1" dirty="0" smtClean="0">
                <a:solidFill>
                  <a:srgbClr val="000000"/>
                </a:solidFill>
              </a:rPr>
              <a:t>Договорная подготовка:</a:t>
            </a:r>
          </a:p>
          <a:p>
            <a:pPr lvl="1" algn="just">
              <a:lnSpc>
                <a:spcPct val="120000"/>
              </a:lnSpc>
            </a:pPr>
            <a:r>
              <a:rPr lang="ru-RU" altLang="ru-RU" sz="1400" dirty="0" smtClean="0">
                <a:solidFill>
                  <a:srgbClr val="000000"/>
                </a:solidFill>
              </a:rPr>
              <a:t>Коммерческое предложение;</a:t>
            </a:r>
          </a:p>
          <a:p>
            <a:pPr lvl="1" algn="just">
              <a:lnSpc>
                <a:spcPct val="120000"/>
              </a:lnSpc>
            </a:pPr>
            <a:r>
              <a:rPr lang="ru-RU" altLang="ru-RU" sz="1400" dirty="0" smtClean="0">
                <a:solidFill>
                  <a:srgbClr val="000000"/>
                </a:solidFill>
              </a:rPr>
              <a:t>Определение ассортимента для ввода;</a:t>
            </a:r>
          </a:p>
          <a:p>
            <a:pPr lvl="1" algn="just">
              <a:lnSpc>
                <a:spcPct val="120000"/>
              </a:lnSpc>
            </a:pPr>
            <a:r>
              <a:rPr lang="ru-RU" altLang="ru-RU" sz="1400" dirty="0" smtClean="0">
                <a:solidFill>
                  <a:srgbClr val="000000"/>
                </a:solidFill>
              </a:rPr>
              <a:t>Анализ условий сотрудничества (отсрочка платежа, бонус, маркетинг, логистика, компенсация возвратов и т.п.);</a:t>
            </a:r>
          </a:p>
          <a:p>
            <a:pPr lvl="1" algn="just">
              <a:lnSpc>
                <a:spcPct val="120000"/>
              </a:lnSpc>
            </a:pPr>
            <a:r>
              <a:rPr lang="ru-RU" altLang="ru-RU" sz="1400" dirty="0" smtClean="0">
                <a:solidFill>
                  <a:srgbClr val="000000"/>
                </a:solidFill>
              </a:rPr>
              <a:t>Расчёт отпускных цен;</a:t>
            </a:r>
          </a:p>
          <a:p>
            <a:pPr lvl="1" algn="just">
              <a:lnSpc>
                <a:spcPct val="120000"/>
              </a:lnSpc>
            </a:pPr>
            <a:r>
              <a:rPr lang="ru-RU" altLang="ru-RU" sz="1400" dirty="0" smtClean="0">
                <a:solidFill>
                  <a:srgbClr val="000000"/>
                </a:solidFill>
              </a:rPr>
              <a:t>Анализ условий эксперимента и разработка стратегии;</a:t>
            </a:r>
          </a:p>
          <a:p>
            <a:pPr lvl="1" algn="just">
              <a:lnSpc>
                <a:spcPct val="120000"/>
              </a:lnSpc>
            </a:pPr>
            <a:r>
              <a:rPr lang="ru-RU" altLang="ru-RU" sz="1400" dirty="0" smtClean="0">
                <a:solidFill>
                  <a:srgbClr val="000000"/>
                </a:solidFill>
              </a:rPr>
              <a:t>Анализ Договора поставки и определение бизнес - процессов;</a:t>
            </a:r>
          </a:p>
          <a:p>
            <a:pPr lvl="1" algn="just">
              <a:lnSpc>
                <a:spcPct val="120000"/>
              </a:lnSpc>
            </a:pPr>
            <a:r>
              <a:rPr lang="ru-RU" altLang="ru-RU" sz="1400" dirty="0" smtClean="0">
                <a:solidFill>
                  <a:srgbClr val="000000"/>
                </a:solidFill>
              </a:rPr>
              <a:t>Анализ тех. условий сотрудничества (логистика, тара,  электронное сопровождение заказ \ поставка). </a:t>
            </a:r>
          </a:p>
          <a:p>
            <a:pPr marL="0" lvl="1" indent="0">
              <a:lnSpc>
                <a:spcPct val="130000"/>
              </a:lnSpc>
              <a:buFont typeface="Arial" pitchFamily="34" charset="0"/>
              <a:buNone/>
            </a:pPr>
            <a:r>
              <a:rPr lang="ru-RU" altLang="ru-RU" sz="1400" b="1" dirty="0" smtClean="0">
                <a:solidFill>
                  <a:srgbClr val="000000"/>
                </a:solidFill>
              </a:rPr>
              <a:t>Проведение переговоров:</a:t>
            </a:r>
          </a:p>
          <a:p>
            <a:pPr lvl="1">
              <a:lnSpc>
                <a:spcPct val="130000"/>
              </a:lnSpc>
            </a:pPr>
            <a:r>
              <a:rPr lang="ru-RU" altLang="ru-RU" sz="1400" dirty="0" smtClean="0">
                <a:solidFill>
                  <a:srgbClr val="000000"/>
                </a:solidFill>
              </a:rPr>
              <a:t>Презентация продукции;</a:t>
            </a:r>
          </a:p>
          <a:p>
            <a:pPr lvl="1">
              <a:lnSpc>
                <a:spcPct val="120000"/>
              </a:lnSpc>
            </a:pPr>
            <a:r>
              <a:rPr lang="ru-RU" altLang="ru-RU" sz="1400" dirty="0" smtClean="0">
                <a:solidFill>
                  <a:srgbClr val="000000"/>
                </a:solidFill>
              </a:rPr>
              <a:t>Разработка и презентация аргументаций;</a:t>
            </a:r>
          </a:p>
          <a:p>
            <a:pPr lvl="1">
              <a:lnSpc>
                <a:spcPct val="120000"/>
              </a:lnSpc>
            </a:pPr>
            <a:r>
              <a:rPr lang="ru-RU" altLang="ru-RU" sz="1400" dirty="0" smtClean="0">
                <a:solidFill>
                  <a:srgbClr val="000000"/>
                </a:solidFill>
              </a:rPr>
              <a:t>Проведение переговоров на всех уровнях ЛПР;</a:t>
            </a:r>
          </a:p>
          <a:p>
            <a:pPr marL="0" lvl="1" indent="0">
              <a:lnSpc>
                <a:spcPct val="120000"/>
              </a:lnSpc>
              <a:buFont typeface="Arial" pitchFamily="34" charset="0"/>
              <a:buNone/>
            </a:pPr>
            <a:r>
              <a:rPr lang="ru-RU" altLang="ru-RU" sz="1400" b="1" dirty="0" smtClean="0">
                <a:solidFill>
                  <a:srgbClr val="000000"/>
                </a:solidFill>
              </a:rPr>
              <a:t>Заключение договора сотрудничества.</a:t>
            </a:r>
          </a:p>
          <a:p>
            <a:pPr marL="0" lvl="1" indent="0">
              <a:lnSpc>
                <a:spcPct val="120000"/>
              </a:lnSpc>
              <a:buFont typeface="Arial" pitchFamily="34" charset="0"/>
              <a:buNone/>
            </a:pPr>
            <a:r>
              <a:rPr lang="ru-RU" altLang="ru-RU" sz="1400" b="1" dirty="0" smtClean="0">
                <a:solidFill>
                  <a:srgbClr val="000000"/>
                </a:solidFill>
              </a:rPr>
              <a:t>Осуществление  и сопровождение  1-й  отгрузки.</a:t>
            </a:r>
          </a:p>
          <a:p>
            <a:pPr marL="0" lvl="1" indent="0">
              <a:lnSpc>
                <a:spcPct val="120000"/>
              </a:lnSpc>
              <a:buFont typeface="Arial" pitchFamily="34" charset="0"/>
              <a:buNone/>
            </a:pPr>
            <a:endParaRPr lang="ru-RU" altLang="ru-RU" sz="1400" b="1" dirty="0" smtClean="0">
              <a:solidFill>
                <a:srgbClr val="000000"/>
              </a:solidFill>
            </a:endParaRPr>
          </a:p>
          <a:p>
            <a:pPr marL="393192" lvl="1" indent="0">
              <a:lnSpc>
                <a:spcPct val="120000"/>
              </a:lnSpc>
              <a:buFont typeface="Arial" pitchFamily="34" charset="0"/>
              <a:buNone/>
            </a:pPr>
            <a:endParaRPr lang="ru-RU" altLang="ru-RU" sz="1600" dirty="0" smtClean="0">
              <a:solidFill>
                <a:srgbClr val="000000"/>
              </a:solidFill>
            </a:endParaRPr>
          </a:p>
          <a:p>
            <a:pPr lvl="1">
              <a:lnSpc>
                <a:spcPct val="120000"/>
              </a:lnSpc>
            </a:pPr>
            <a:endParaRPr lang="ru-RU" altLang="ru-RU" sz="1600" dirty="0" smtClean="0">
              <a:solidFill>
                <a:srgbClr val="00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7043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630238"/>
            <a:ext cx="8928100" cy="49530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  <a:latin typeface="Cambria (Основной текст)"/>
              </a:rPr>
              <a:t>ПЕРЕЧЕНЬ предоставляемых Услуг</a:t>
            </a:r>
            <a:endParaRPr lang="ru-RU" sz="2400" b="1" dirty="0">
              <a:solidFill>
                <a:schemeClr val="tx1"/>
              </a:solidFill>
              <a:latin typeface="Cambria (Основной текст)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16016" y="188640"/>
            <a:ext cx="41764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33CCCC"/>
                </a:solidFill>
              </a:rPr>
              <a:t>Outsourcing sales </a:t>
            </a:r>
            <a:r>
              <a:rPr lang="en-US" dirty="0">
                <a:solidFill>
                  <a:srgbClr val="33CCCC"/>
                </a:solidFill>
              </a:rPr>
              <a:t>Retail Marketing</a:t>
            </a: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179512" y="1340768"/>
            <a:ext cx="8640960" cy="532859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buFont typeface="Arial" pitchFamily="34" charset="0"/>
              <a:buNone/>
            </a:pPr>
            <a:r>
              <a:rPr lang="ru-RU" altLang="ru-RU" sz="1800" b="1" dirty="0" smtClean="0">
                <a:solidFill>
                  <a:srgbClr val="000000"/>
                </a:solidFill>
              </a:rPr>
              <a:t>Долгосрочные</a:t>
            </a:r>
            <a:endParaRPr lang="ru-RU" altLang="ru-RU" sz="1400" b="1" dirty="0" smtClean="0">
              <a:solidFill>
                <a:srgbClr val="000000"/>
              </a:solidFill>
            </a:endParaRPr>
          </a:p>
          <a:p>
            <a:pPr marL="0" indent="0">
              <a:lnSpc>
                <a:spcPct val="120000"/>
              </a:lnSpc>
              <a:buFont typeface="Arial" pitchFamily="34" charset="0"/>
              <a:buNone/>
            </a:pPr>
            <a:endParaRPr lang="ru-RU" altLang="ru-RU" sz="1400" b="1" dirty="0" smtClean="0">
              <a:solidFill>
                <a:srgbClr val="000000"/>
              </a:solidFill>
            </a:endParaRPr>
          </a:p>
          <a:p>
            <a:pPr marL="0" indent="0" algn="ctr">
              <a:lnSpc>
                <a:spcPct val="120000"/>
              </a:lnSpc>
              <a:buFont typeface="Arial" pitchFamily="34" charset="0"/>
              <a:buNone/>
            </a:pPr>
            <a:r>
              <a:rPr lang="ru-RU" altLang="ru-RU" sz="1400" b="1" dirty="0" smtClean="0">
                <a:solidFill>
                  <a:srgbClr val="000000"/>
                </a:solidFill>
              </a:rPr>
              <a:t>Сопровождение  от 1-й отгрузки  - </a:t>
            </a:r>
          </a:p>
          <a:p>
            <a:pPr marL="0" indent="0" algn="ctr">
              <a:lnSpc>
                <a:spcPct val="120000"/>
              </a:lnSpc>
              <a:buFont typeface="Arial" pitchFamily="34" charset="0"/>
              <a:buNone/>
            </a:pPr>
            <a:r>
              <a:rPr lang="ru-RU" altLang="ru-RU" sz="1400" b="1" dirty="0" smtClean="0">
                <a:solidFill>
                  <a:srgbClr val="000000"/>
                </a:solidFill>
              </a:rPr>
              <a:t>до окончания  прохождения эксперимента:</a:t>
            </a:r>
          </a:p>
          <a:p>
            <a:pPr marL="0" indent="0" algn="ctr">
              <a:lnSpc>
                <a:spcPct val="120000"/>
              </a:lnSpc>
              <a:buFont typeface="Arial" pitchFamily="34" charset="0"/>
              <a:buNone/>
            </a:pPr>
            <a:endParaRPr lang="en-US" altLang="ru-RU" sz="1400" b="1" dirty="0" smtClean="0">
              <a:solidFill>
                <a:srgbClr val="000000"/>
              </a:solidFill>
            </a:endParaRPr>
          </a:p>
          <a:p>
            <a:pPr lvl="1">
              <a:lnSpc>
                <a:spcPct val="120000"/>
              </a:lnSpc>
            </a:pPr>
            <a:r>
              <a:rPr lang="ru-RU" altLang="ru-RU" sz="1400" dirty="0" smtClean="0">
                <a:solidFill>
                  <a:srgbClr val="000000"/>
                </a:solidFill>
              </a:rPr>
              <a:t>Заказы \ отгрузки;</a:t>
            </a:r>
          </a:p>
          <a:p>
            <a:pPr lvl="1">
              <a:lnSpc>
                <a:spcPct val="120000"/>
              </a:lnSpc>
            </a:pPr>
            <a:r>
              <a:rPr lang="ru-RU" altLang="ru-RU" sz="1400" dirty="0" smtClean="0">
                <a:solidFill>
                  <a:srgbClr val="000000"/>
                </a:solidFill>
              </a:rPr>
              <a:t>Обеспечение оформления сопроводительной документации и отсутствие долгов по первичной документации;</a:t>
            </a:r>
          </a:p>
          <a:p>
            <a:pPr lvl="1">
              <a:lnSpc>
                <a:spcPct val="120000"/>
              </a:lnSpc>
            </a:pPr>
            <a:r>
              <a:rPr lang="ru-RU" altLang="ru-RU" sz="1400" dirty="0" smtClean="0">
                <a:solidFill>
                  <a:srgbClr val="000000"/>
                </a:solidFill>
              </a:rPr>
              <a:t>Обеспечение качественной и оперативной приёмки продукции на РЦ \ ТТ;</a:t>
            </a:r>
          </a:p>
          <a:p>
            <a:pPr lvl="1">
              <a:lnSpc>
                <a:spcPct val="120000"/>
              </a:lnSpc>
            </a:pPr>
            <a:r>
              <a:rPr lang="ru-RU" altLang="ru-RU" sz="1400" dirty="0" smtClean="0">
                <a:solidFill>
                  <a:srgbClr val="000000"/>
                </a:solidFill>
              </a:rPr>
              <a:t>Мерчандайзинг (обеспечение  наличия товара на торговом оборудовании в ТТ); </a:t>
            </a:r>
          </a:p>
          <a:p>
            <a:pPr lvl="1">
              <a:lnSpc>
                <a:spcPct val="120000"/>
              </a:lnSpc>
            </a:pPr>
            <a:r>
              <a:rPr lang="ru-RU" altLang="ru-RU" sz="1400" dirty="0" smtClean="0">
                <a:solidFill>
                  <a:srgbClr val="000000"/>
                </a:solidFill>
              </a:rPr>
              <a:t>Обеспечение  необходимого товарного запаса в ТТ;</a:t>
            </a:r>
          </a:p>
          <a:p>
            <a:pPr lvl="1">
              <a:lnSpc>
                <a:spcPct val="120000"/>
              </a:lnSpc>
            </a:pPr>
            <a:r>
              <a:rPr lang="ru-RU" altLang="ru-RU" sz="1400" dirty="0" smtClean="0">
                <a:solidFill>
                  <a:srgbClr val="000000"/>
                </a:solidFill>
              </a:rPr>
              <a:t>Обеспечение необходимых объёмов продаж для прохождения эксперимента;</a:t>
            </a:r>
          </a:p>
          <a:p>
            <a:pPr lvl="1">
              <a:lnSpc>
                <a:spcPct val="120000"/>
              </a:lnSpc>
            </a:pPr>
            <a:r>
              <a:rPr lang="ru-RU" altLang="ru-RU" sz="1400" dirty="0" smtClean="0">
                <a:solidFill>
                  <a:srgbClr val="000000"/>
                </a:solidFill>
              </a:rPr>
              <a:t>Обеспечение проведения Трейд – маркетинговых мероприятий;</a:t>
            </a:r>
          </a:p>
          <a:p>
            <a:pPr lvl="1">
              <a:lnSpc>
                <a:spcPct val="120000"/>
              </a:lnSpc>
            </a:pPr>
            <a:r>
              <a:rPr lang="ru-RU" altLang="ru-RU" sz="1400" dirty="0" smtClean="0">
                <a:solidFill>
                  <a:srgbClr val="000000"/>
                </a:solidFill>
              </a:rPr>
              <a:t>Обеспечение закрытия отчётных периодов со стороны финансовых служб Заказчика и сети; </a:t>
            </a:r>
          </a:p>
          <a:p>
            <a:pPr lvl="1">
              <a:lnSpc>
                <a:spcPct val="120000"/>
              </a:lnSpc>
            </a:pPr>
            <a:r>
              <a:rPr lang="ru-RU" altLang="ru-RU" sz="1400" dirty="0" smtClean="0">
                <a:solidFill>
                  <a:srgbClr val="000000"/>
                </a:solidFill>
              </a:rPr>
              <a:t>Обеспечение отсутствие ПДЗ; </a:t>
            </a:r>
          </a:p>
          <a:p>
            <a:pPr marL="393192" lvl="1" indent="0">
              <a:lnSpc>
                <a:spcPct val="120000"/>
              </a:lnSpc>
              <a:buFont typeface="Arial" pitchFamily="34" charset="0"/>
              <a:buNone/>
            </a:pPr>
            <a:endParaRPr lang="ru-RU" altLang="ru-RU" sz="1600" dirty="0" smtClean="0">
              <a:solidFill>
                <a:srgbClr val="000000"/>
              </a:solidFill>
            </a:endParaRPr>
          </a:p>
          <a:p>
            <a:pPr marL="393192" lvl="1" indent="0">
              <a:lnSpc>
                <a:spcPct val="120000"/>
              </a:lnSpc>
              <a:buFont typeface="Arial" pitchFamily="34" charset="0"/>
              <a:buNone/>
            </a:pPr>
            <a:endParaRPr lang="ru-RU" altLang="ru-RU" sz="1600" dirty="0" smtClean="0">
              <a:solidFill>
                <a:srgbClr val="000000"/>
              </a:solidFill>
            </a:endParaRPr>
          </a:p>
          <a:p>
            <a:pPr lvl="1">
              <a:lnSpc>
                <a:spcPct val="120000"/>
              </a:lnSpc>
            </a:pPr>
            <a:endParaRPr lang="ru-RU" altLang="ru-RU" sz="1600" dirty="0" smtClean="0">
              <a:solidFill>
                <a:srgbClr val="00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5959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630238"/>
            <a:ext cx="8928100" cy="49530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  <a:latin typeface="Cambria (Основной текст)"/>
              </a:rPr>
              <a:t>ПЕРЕЧЕНЬ предоставляемых Услуг</a:t>
            </a:r>
            <a:endParaRPr lang="ru-RU" sz="2400" b="1" dirty="0">
              <a:solidFill>
                <a:schemeClr val="tx1"/>
              </a:solidFill>
              <a:latin typeface="Cambria (Основной текст)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16016" y="188640"/>
            <a:ext cx="41764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33CCCC"/>
                </a:solidFill>
              </a:rPr>
              <a:t>Outsourcing sales </a:t>
            </a:r>
            <a:r>
              <a:rPr lang="en-US" dirty="0">
                <a:solidFill>
                  <a:srgbClr val="33CCCC"/>
                </a:solidFill>
              </a:rPr>
              <a:t>Retail Marketing</a:t>
            </a: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179512" y="1268760"/>
            <a:ext cx="8640960" cy="54006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buFont typeface="Arial" pitchFamily="34" charset="0"/>
              <a:buNone/>
            </a:pPr>
            <a:r>
              <a:rPr lang="ru-RU" altLang="ru-RU" sz="1800" b="1" smtClean="0">
                <a:solidFill>
                  <a:srgbClr val="000000"/>
                </a:solidFill>
              </a:rPr>
              <a:t>Постоянные</a:t>
            </a:r>
            <a:endParaRPr lang="ru-RU" altLang="ru-RU" sz="1400" b="1" smtClean="0">
              <a:solidFill>
                <a:srgbClr val="000000"/>
              </a:solidFill>
            </a:endParaRPr>
          </a:p>
          <a:p>
            <a:pPr marL="0" indent="0">
              <a:lnSpc>
                <a:spcPct val="120000"/>
              </a:lnSpc>
              <a:buFont typeface="Arial" pitchFamily="34" charset="0"/>
              <a:buNone/>
            </a:pPr>
            <a:endParaRPr lang="ru-RU" altLang="ru-RU" sz="1400" b="1" smtClean="0">
              <a:solidFill>
                <a:srgbClr val="000000"/>
              </a:solidFill>
            </a:endParaRPr>
          </a:p>
          <a:p>
            <a:pPr marL="0" indent="0" algn="ctr">
              <a:lnSpc>
                <a:spcPct val="120000"/>
              </a:lnSpc>
              <a:buFont typeface="Arial" pitchFamily="34" charset="0"/>
              <a:buNone/>
            </a:pPr>
            <a:r>
              <a:rPr lang="ru-RU" altLang="ru-RU" sz="1400" b="1" smtClean="0">
                <a:solidFill>
                  <a:srgbClr val="000000"/>
                </a:solidFill>
              </a:rPr>
              <a:t>Сопровождение работы при вводе продукции в АП</a:t>
            </a:r>
          </a:p>
          <a:p>
            <a:pPr marL="0" indent="0" algn="ctr">
              <a:lnSpc>
                <a:spcPct val="120000"/>
              </a:lnSpc>
              <a:buFont typeface="Arial" pitchFamily="34" charset="0"/>
              <a:buNone/>
            </a:pPr>
            <a:endParaRPr lang="en-US" altLang="ru-RU" sz="1400" b="1" smtClean="0">
              <a:solidFill>
                <a:srgbClr val="000000"/>
              </a:solidFill>
            </a:endParaRPr>
          </a:p>
          <a:p>
            <a:pPr lvl="1">
              <a:lnSpc>
                <a:spcPct val="120000"/>
              </a:lnSpc>
            </a:pPr>
            <a:r>
              <a:rPr lang="ru-RU" altLang="ru-RU" sz="1400" smtClean="0">
                <a:solidFill>
                  <a:srgbClr val="000000"/>
                </a:solidFill>
              </a:rPr>
              <a:t>Заказы \ отгрузки;</a:t>
            </a:r>
          </a:p>
          <a:p>
            <a:pPr lvl="1">
              <a:lnSpc>
                <a:spcPct val="120000"/>
              </a:lnSpc>
            </a:pPr>
            <a:r>
              <a:rPr lang="ru-RU" altLang="ru-RU" sz="1400" smtClean="0">
                <a:solidFill>
                  <a:srgbClr val="000000"/>
                </a:solidFill>
              </a:rPr>
              <a:t>Обеспечение оформления сопроводительной документации и отсутствие долгов по первичной документации;</a:t>
            </a:r>
          </a:p>
          <a:p>
            <a:pPr lvl="1" algn="just">
              <a:lnSpc>
                <a:spcPct val="120000"/>
              </a:lnSpc>
            </a:pPr>
            <a:r>
              <a:rPr lang="ru-RU" altLang="ru-RU" sz="1400" smtClean="0">
                <a:solidFill>
                  <a:srgbClr val="000000"/>
                </a:solidFill>
              </a:rPr>
              <a:t>Обеспечение качественной и оперативной приёмке  продукции на РЦ \ ТТ;</a:t>
            </a:r>
          </a:p>
          <a:p>
            <a:pPr lvl="1">
              <a:lnSpc>
                <a:spcPct val="120000"/>
              </a:lnSpc>
            </a:pPr>
            <a:r>
              <a:rPr lang="ru-RU" altLang="ru-RU" sz="1400" smtClean="0">
                <a:solidFill>
                  <a:srgbClr val="000000"/>
                </a:solidFill>
              </a:rPr>
              <a:t>Мерчандайзинг (обеспечение  наличия товара в ТТ); </a:t>
            </a:r>
          </a:p>
          <a:p>
            <a:pPr lvl="1">
              <a:lnSpc>
                <a:spcPct val="120000"/>
              </a:lnSpc>
            </a:pPr>
            <a:r>
              <a:rPr lang="ru-RU" altLang="ru-RU" sz="1400" smtClean="0">
                <a:solidFill>
                  <a:srgbClr val="000000"/>
                </a:solidFill>
              </a:rPr>
              <a:t>Обеспечение  необходимого товарного запаса в ТТ;</a:t>
            </a:r>
          </a:p>
          <a:p>
            <a:pPr lvl="1">
              <a:lnSpc>
                <a:spcPct val="120000"/>
              </a:lnSpc>
            </a:pPr>
            <a:r>
              <a:rPr lang="ru-RU" altLang="ru-RU" sz="1400" smtClean="0">
                <a:solidFill>
                  <a:srgbClr val="000000"/>
                </a:solidFill>
              </a:rPr>
              <a:t>Обеспечение необходимых объёмов продаж для прохождения эксперимента;</a:t>
            </a:r>
          </a:p>
          <a:p>
            <a:pPr lvl="1">
              <a:lnSpc>
                <a:spcPct val="120000"/>
              </a:lnSpc>
            </a:pPr>
            <a:r>
              <a:rPr lang="ru-RU" altLang="ru-RU" sz="1400" smtClean="0">
                <a:solidFill>
                  <a:srgbClr val="000000"/>
                </a:solidFill>
              </a:rPr>
              <a:t>Обеспечение проведения Трейд – маркетинговых мероприятий;</a:t>
            </a:r>
          </a:p>
          <a:p>
            <a:pPr lvl="1">
              <a:lnSpc>
                <a:spcPct val="120000"/>
              </a:lnSpc>
            </a:pPr>
            <a:r>
              <a:rPr lang="ru-RU" altLang="ru-RU" sz="1400" smtClean="0">
                <a:solidFill>
                  <a:srgbClr val="000000"/>
                </a:solidFill>
              </a:rPr>
              <a:t>Обеспечение закрытия отчётных периодов со стороны финансовых служб Заказчика и сети;</a:t>
            </a:r>
          </a:p>
          <a:p>
            <a:pPr lvl="1">
              <a:lnSpc>
                <a:spcPct val="120000"/>
              </a:lnSpc>
            </a:pPr>
            <a:r>
              <a:rPr lang="ru-RU" altLang="ru-RU" sz="1400" smtClean="0">
                <a:solidFill>
                  <a:srgbClr val="000000"/>
                </a:solidFill>
              </a:rPr>
              <a:t>Обеспечение отсутствие ПДЗ;</a:t>
            </a:r>
          </a:p>
          <a:p>
            <a:pPr lvl="1">
              <a:lnSpc>
                <a:spcPct val="120000"/>
              </a:lnSpc>
            </a:pPr>
            <a:r>
              <a:rPr lang="ru-RU" altLang="ru-RU" sz="1400" smtClean="0">
                <a:solidFill>
                  <a:srgbClr val="000000"/>
                </a:solidFill>
              </a:rPr>
              <a:t>Расширение ассортимента \ Ротация \ СТМ;  </a:t>
            </a:r>
          </a:p>
          <a:p>
            <a:pPr marL="393192" lvl="1" indent="0">
              <a:lnSpc>
                <a:spcPct val="120000"/>
              </a:lnSpc>
              <a:buFont typeface="Arial" pitchFamily="34" charset="0"/>
              <a:buNone/>
            </a:pPr>
            <a:endParaRPr lang="ru-RU" altLang="ru-RU" sz="1600" smtClean="0">
              <a:solidFill>
                <a:srgbClr val="000000"/>
              </a:solidFill>
            </a:endParaRPr>
          </a:p>
          <a:p>
            <a:pPr lvl="1">
              <a:lnSpc>
                <a:spcPct val="120000"/>
              </a:lnSpc>
            </a:pPr>
            <a:endParaRPr lang="ru-RU" altLang="ru-RU" sz="1600" smtClean="0">
              <a:solidFill>
                <a:srgbClr val="00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6777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630238"/>
            <a:ext cx="8928100" cy="49530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  <a:latin typeface="Cambria (Основной текст)"/>
              </a:rPr>
              <a:t>ПЕРЕЧЕНЬ предоставляемых Услуг</a:t>
            </a:r>
            <a:endParaRPr lang="ru-RU" sz="2400" b="1" dirty="0">
              <a:solidFill>
                <a:schemeClr val="tx1"/>
              </a:solidFill>
              <a:latin typeface="Cambria (Основной текст)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16016" y="188640"/>
            <a:ext cx="41764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33CCCC"/>
                </a:solidFill>
              </a:rPr>
              <a:t>Outsourcing sales </a:t>
            </a:r>
            <a:r>
              <a:rPr lang="en-US" dirty="0">
                <a:solidFill>
                  <a:srgbClr val="33CCCC"/>
                </a:solidFill>
              </a:rPr>
              <a:t>Retail Marketing</a:t>
            </a: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179512" y="1340768"/>
            <a:ext cx="8640960" cy="532859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buFont typeface="Arial" pitchFamily="34" charset="0"/>
              <a:buNone/>
            </a:pPr>
            <a:r>
              <a:rPr lang="ru-RU" altLang="ru-RU" sz="1800" b="1" dirty="0" smtClean="0">
                <a:solidFill>
                  <a:srgbClr val="000000"/>
                </a:solidFill>
              </a:rPr>
              <a:t>Системно - операционные</a:t>
            </a:r>
            <a:endParaRPr lang="ru-RU" altLang="ru-RU" sz="1400" b="1" dirty="0" smtClean="0">
              <a:solidFill>
                <a:srgbClr val="000000"/>
              </a:solidFill>
            </a:endParaRPr>
          </a:p>
          <a:p>
            <a:pPr marL="0" indent="0">
              <a:lnSpc>
                <a:spcPct val="120000"/>
              </a:lnSpc>
              <a:buFont typeface="Arial" pitchFamily="34" charset="0"/>
              <a:buNone/>
            </a:pPr>
            <a:endParaRPr lang="ru-RU" altLang="ru-RU" sz="1400" b="1" dirty="0" smtClean="0">
              <a:solidFill>
                <a:srgbClr val="000000"/>
              </a:solidFill>
            </a:endParaRPr>
          </a:p>
          <a:p>
            <a:pPr marL="0" indent="0" algn="ctr">
              <a:lnSpc>
                <a:spcPct val="120000"/>
              </a:lnSpc>
              <a:buFont typeface="Arial" pitchFamily="34" charset="0"/>
              <a:buNone/>
            </a:pPr>
            <a:r>
              <a:rPr lang="ru-RU" altLang="ru-RU" sz="1400" b="1" dirty="0" smtClean="0">
                <a:solidFill>
                  <a:srgbClr val="000000"/>
                </a:solidFill>
              </a:rPr>
              <a:t>Сопровождение отдельных функций  и процессов</a:t>
            </a:r>
          </a:p>
          <a:p>
            <a:pPr marL="0" indent="0" algn="ctr">
              <a:lnSpc>
                <a:spcPct val="120000"/>
              </a:lnSpc>
              <a:buFont typeface="Arial" pitchFamily="34" charset="0"/>
              <a:buNone/>
            </a:pPr>
            <a:endParaRPr lang="en-US" altLang="ru-RU" sz="1400" b="1" dirty="0" smtClean="0">
              <a:solidFill>
                <a:srgbClr val="000000"/>
              </a:solidFill>
            </a:endParaRPr>
          </a:p>
          <a:p>
            <a:pPr lvl="1">
              <a:lnSpc>
                <a:spcPct val="120000"/>
              </a:lnSpc>
            </a:pPr>
            <a:r>
              <a:rPr lang="ru-RU" altLang="ru-RU" sz="1600" u="sng" dirty="0" smtClean="0">
                <a:solidFill>
                  <a:srgbClr val="000000"/>
                </a:solidFill>
              </a:rPr>
              <a:t>РЦ: </a:t>
            </a:r>
            <a:r>
              <a:rPr lang="ru-RU" altLang="ru-RU" sz="1600" dirty="0" smtClean="0">
                <a:solidFill>
                  <a:srgbClr val="000000"/>
                </a:solidFill>
              </a:rPr>
              <a:t>встреча перевозчика, организация оперативного сбыта, оформление сопроводительных документов \ контроль по оперативной замене исправленных \ контроль доставки сопроводительных документов в бухг.</a:t>
            </a:r>
          </a:p>
          <a:p>
            <a:pPr lvl="1">
              <a:lnSpc>
                <a:spcPct val="120000"/>
              </a:lnSpc>
            </a:pPr>
            <a:r>
              <a:rPr lang="ru-RU" altLang="ru-RU" sz="1600" u="sng" dirty="0" smtClean="0">
                <a:solidFill>
                  <a:srgbClr val="000000"/>
                </a:solidFill>
              </a:rPr>
              <a:t>Бухгалтерия: </a:t>
            </a:r>
            <a:r>
              <a:rPr lang="ru-RU" altLang="ru-RU" sz="1600" dirty="0" smtClean="0">
                <a:solidFill>
                  <a:srgbClr val="000000"/>
                </a:solidFill>
              </a:rPr>
              <a:t>контроль по оперативному закрытию периода (Сверки, Акты) \ Расчёт бюджета по текущим затратам  с детализацией (Продажи, Логистика, Бонус, Маркетинг, Выгрузка, и т.п.) .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ru-RU" altLang="ru-RU" sz="1600" u="sng" dirty="0" smtClean="0">
                <a:solidFill>
                  <a:srgbClr val="000000"/>
                </a:solidFill>
              </a:rPr>
              <a:t>Маркетинг</a:t>
            </a:r>
            <a:r>
              <a:rPr lang="ru-RU" altLang="ru-RU" sz="1600" dirty="0" smtClean="0">
                <a:solidFill>
                  <a:srgbClr val="000000"/>
                </a:solidFill>
              </a:rPr>
              <a:t>: контроль по оперативному закрытию периода (Сверки, Акты)\ Контроль по целевому использованию маркетинговых отчисленний                      </a:t>
            </a:r>
            <a:r>
              <a:rPr lang="ru-RU" altLang="ru-RU" sz="1600" u="sng" dirty="0" smtClean="0">
                <a:solidFill>
                  <a:srgbClr val="000000"/>
                </a:solidFill>
              </a:rPr>
              <a:t>Штрафы: </a:t>
            </a:r>
            <a:r>
              <a:rPr lang="ru-RU" altLang="ru-RU" sz="1600" dirty="0" smtClean="0">
                <a:solidFill>
                  <a:srgbClr val="000000"/>
                </a:solidFill>
              </a:rPr>
              <a:t>контроль по оперативному закрытию периода (Сверки, Акты) \        организация оперативного предотвращения начисления штрафных санкций.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ru-RU" altLang="ru-RU" sz="1600" u="sng" dirty="0" smtClean="0">
                <a:solidFill>
                  <a:srgbClr val="000000"/>
                </a:solidFill>
              </a:rPr>
              <a:t>ПДЗ: </a:t>
            </a:r>
            <a:r>
              <a:rPr lang="ru-RU" altLang="ru-RU" sz="1600" dirty="0" smtClean="0">
                <a:solidFill>
                  <a:srgbClr val="000000"/>
                </a:solidFill>
              </a:rPr>
              <a:t>организация возобновление оплат и оперативное закрытие ПДЗ</a:t>
            </a:r>
          </a:p>
          <a:p>
            <a:pPr lvl="1">
              <a:lnSpc>
                <a:spcPct val="120000"/>
              </a:lnSpc>
            </a:pPr>
            <a:endParaRPr lang="ru-RU" altLang="ru-RU" sz="1600" dirty="0" smtClean="0">
              <a:solidFill>
                <a:srgbClr val="00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4179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630238"/>
            <a:ext cx="8928100" cy="49530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  <a:latin typeface="Cambria (Основной текст)"/>
              </a:rPr>
              <a:t>работая с нами вы гарантировано получите</a:t>
            </a:r>
            <a:endParaRPr lang="ru-RU" sz="2400" b="1" dirty="0">
              <a:solidFill>
                <a:schemeClr val="tx1"/>
              </a:solidFill>
              <a:latin typeface="Cambria (Основной текст)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3" y="2075735"/>
            <a:ext cx="81369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Гарантированный ввод вашего товара в Национальную \ Региональную сеть</a:t>
            </a:r>
            <a:endParaRPr lang="ru-RU" sz="1400" dirty="0">
              <a:solidFill>
                <a:srgbClr val="33CCFF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27584" y="1451022"/>
            <a:ext cx="81369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Доступ к абсолютной аналитической информации из сетевого канала сбыта;</a:t>
            </a:r>
            <a:endParaRPr lang="ru-RU" sz="1400" dirty="0">
              <a:solidFill>
                <a:srgbClr val="33CCFF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43470" y="2722318"/>
            <a:ext cx="81369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Обеспечение качественного Мерчандайзинга в ТТ</a:t>
            </a:r>
            <a:r>
              <a:rPr lang="ru-RU" sz="1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;</a:t>
            </a:r>
            <a:endParaRPr lang="ru-RU" sz="1400" dirty="0">
              <a:solidFill>
                <a:srgbClr val="33CCFF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38208" y="3356992"/>
            <a:ext cx="81474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Рекомендации / Реализация эффективного продвижения и стимулирования продукции и ТМ;</a:t>
            </a:r>
            <a:endParaRPr lang="ru-RU" sz="1400" dirty="0">
              <a:solidFill>
                <a:srgbClr val="33CCFF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77234" y="4122589"/>
            <a:ext cx="81474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Обеспечение \ сопровождение логистических услуг;</a:t>
            </a:r>
            <a:endParaRPr lang="ru-RU" sz="1400" dirty="0">
              <a:solidFill>
                <a:srgbClr val="33CCFF"/>
              </a:solidFill>
            </a:endParaRPr>
          </a:p>
        </p:txBody>
      </p:sp>
      <p:sp>
        <p:nvSpPr>
          <p:cNvPr id="17" name="Блок-схема: сортировка 16"/>
          <p:cNvSpPr/>
          <p:nvPr/>
        </p:nvSpPr>
        <p:spPr>
          <a:xfrm>
            <a:off x="524672" y="4037516"/>
            <a:ext cx="194047" cy="477924"/>
          </a:xfrm>
          <a:prstGeom prst="flowChartSort">
            <a:avLst/>
          </a:prstGeom>
          <a:solidFill>
            <a:srgbClr val="33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880810" y="6021701"/>
            <a:ext cx="81474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Л</a:t>
            </a:r>
            <a:r>
              <a:rPr lang="ru-RU" sz="1400" dirty="0" smtClean="0"/>
              <a:t>оббирование интересов Клиента в сети;</a:t>
            </a:r>
            <a:endParaRPr lang="ru-RU" sz="1400" dirty="0">
              <a:solidFill>
                <a:srgbClr val="33CCFF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77234" y="4738209"/>
            <a:ext cx="82874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Обеспечение качественного и своевременного документооборота;</a:t>
            </a:r>
            <a:endParaRPr lang="ru-RU" sz="1400" dirty="0">
              <a:solidFill>
                <a:srgbClr val="33CCFF"/>
              </a:solidFill>
            </a:endParaRPr>
          </a:p>
        </p:txBody>
      </p:sp>
      <p:sp>
        <p:nvSpPr>
          <p:cNvPr id="26" name="Блок-схема: сортировка 25"/>
          <p:cNvSpPr/>
          <p:nvPr/>
        </p:nvSpPr>
        <p:spPr>
          <a:xfrm>
            <a:off x="533466" y="4653136"/>
            <a:ext cx="194047" cy="477924"/>
          </a:xfrm>
          <a:prstGeom prst="flowChartSort">
            <a:avLst/>
          </a:prstGeom>
          <a:solidFill>
            <a:srgbClr val="33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Блок-схема: сортировка 27"/>
          <p:cNvSpPr/>
          <p:nvPr/>
        </p:nvSpPr>
        <p:spPr>
          <a:xfrm>
            <a:off x="536148" y="3356992"/>
            <a:ext cx="194047" cy="477924"/>
          </a:xfrm>
          <a:prstGeom prst="flowChartSort">
            <a:avLst/>
          </a:prstGeom>
          <a:solidFill>
            <a:srgbClr val="33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Блок-схема: сортировка 28"/>
          <p:cNvSpPr/>
          <p:nvPr/>
        </p:nvSpPr>
        <p:spPr>
          <a:xfrm>
            <a:off x="529454" y="2637245"/>
            <a:ext cx="194047" cy="477924"/>
          </a:xfrm>
          <a:prstGeom prst="flowChartSort">
            <a:avLst/>
          </a:prstGeom>
          <a:solidFill>
            <a:srgbClr val="33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Блок-схема: сортировка 29"/>
          <p:cNvSpPr/>
          <p:nvPr/>
        </p:nvSpPr>
        <p:spPr>
          <a:xfrm>
            <a:off x="529923" y="1990661"/>
            <a:ext cx="194047" cy="477924"/>
          </a:xfrm>
          <a:prstGeom prst="flowChartSort">
            <a:avLst/>
          </a:prstGeom>
          <a:solidFill>
            <a:srgbClr val="33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Блок-схема: сортировка 30"/>
          <p:cNvSpPr/>
          <p:nvPr/>
        </p:nvSpPr>
        <p:spPr>
          <a:xfrm>
            <a:off x="529455" y="1365949"/>
            <a:ext cx="194047" cy="477924"/>
          </a:xfrm>
          <a:prstGeom prst="flowChartSort">
            <a:avLst/>
          </a:prstGeom>
          <a:solidFill>
            <a:srgbClr val="33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Блок-схема: сортировка 31"/>
          <p:cNvSpPr/>
          <p:nvPr/>
        </p:nvSpPr>
        <p:spPr>
          <a:xfrm>
            <a:off x="536333" y="5280550"/>
            <a:ext cx="194047" cy="477924"/>
          </a:xfrm>
          <a:prstGeom prst="flowChartSort">
            <a:avLst/>
          </a:prstGeom>
          <a:solidFill>
            <a:srgbClr val="33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Блок-схема: сортировка 32"/>
          <p:cNvSpPr/>
          <p:nvPr/>
        </p:nvSpPr>
        <p:spPr>
          <a:xfrm>
            <a:off x="536333" y="5936628"/>
            <a:ext cx="194047" cy="477924"/>
          </a:xfrm>
          <a:prstGeom prst="flowChartSort">
            <a:avLst/>
          </a:prstGeom>
          <a:solidFill>
            <a:srgbClr val="33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TextBox 33"/>
          <p:cNvSpPr txBox="1"/>
          <p:nvPr/>
        </p:nvSpPr>
        <p:spPr>
          <a:xfrm>
            <a:off x="880810" y="5365623"/>
            <a:ext cx="84362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Контроль за соблюдением своевременных  оплат и отсутствие ПДЗ;</a:t>
            </a:r>
            <a:endParaRPr lang="ru-RU" sz="1400" dirty="0">
              <a:solidFill>
                <a:srgbClr val="33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561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132856"/>
            <a:ext cx="8528932" cy="2376265"/>
          </a:xfrm>
        </p:spPr>
        <p:txBody>
          <a:bodyPr>
            <a:normAutofit/>
          </a:bodyPr>
          <a:lstStyle/>
          <a:p>
            <a:r>
              <a:rPr lang="ru-RU" sz="4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Browallia New" panose="020B0604020202020204" pitchFamily="34" charset="-34"/>
              </a:rPr>
              <a:t>Хороших ПРОДАЖ !</a:t>
            </a:r>
            <a:endParaRPr lang="ru-RU" sz="4400" b="1" dirty="0">
              <a:solidFill>
                <a:schemeClr val="tx1"/>
              </a:solidFill>
              <a:latin typeface="Cambria (Основной текст)"/>
              <a:ea typeface="Arial Unicode MS" panose="020B0604020202020204" pitchFamily="34" charset="-128"/>
              <a:cs typeface="Browallia New" panose="020B0604020202020204" pitchFamily="34" charset="-3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85417" y="4869160"/>
            <a:ext cx="3672408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100" dirty="0" smtClean="0">
                <a:solidFill>
                  <a:prstClr val="black"/>
                </a:solidFill>
              </a:rPr>
              <a:t>45005,  г. Днепропетровск  </a:t>
            </a:r>
          </a:p>
          <a:p>
            <a:pPr algn="r"/>
            <a:r>
              <a:rPr lang="ru-RU" sz="1100" dirty="0">
                <a:solidFill>
                  <a:prstClr val="black"/>
                </a:solidFill>
              </a:rPr>
              <a:t>ул. Набережная заводская, 82</a:t>
            </a:r>
          </a:p>
          <a:p>
            <a:pPr algn="r"/>
            <a:r>
              <a:rPr lang="ru-RU" sz="1100" dirty="0" smtClean="0">
                <a:solidFill>
                  <a:prstClr val="black"/>
                </a:solidFill>
              </a:rPr>
              <a:t>т</a:t>
            </a:r>
            <a:r>
              <a:rPr lang="ru-RU" sz="1100" dirty="0" smtClean="0">
                <a:solidFill>
                  <a:prstClr val="black"/>
                </a:solidFill>
              </a:rPr>
              <a:t>. +380 56 765 40 06 </a:t>
            </a:r>
          </a:p>
          <a:p>
            <a:pPr algn="r"/>
            <a:r>
              <a:rPr lang="en-US" sz="1100" dirty="0" smtClean="0">
                <a:solidFill>
                  <a:prstClr val="black"/>
                </a:solidFill>
              </a:rPr>
              <a:t>http</a:t>
            </a:r>
            <a:r>
              <a:rPr lang="en-US" sz="1100" dirty="0">
                <a:solidFill>
                  <a:prstClr val="black"/>
                </a:solidFill>
              </a:rPr>
              <a:t>://</a:t>
            </a:r>
            <a:r>
              <a:rPr lang="en-US" sz="1100" dirty="0" smtClean="0">
                <a:solidFill>
                  <a:prstClr val="black"/>
                </a:solidFill>
              </a:rPr>
              <a:t>arm-trend.com</a:t>
            </a:r>
            <a:endParaRPr lang="ru-RU" sz="1100" dirty="0" smtClean="0">
              <a:solidFill>
                <a:prstClr val="black"/>
              </a:solidFill>
            </a:endParaRPr>
          </a:p>
          <a:p>
            <a:pPr algn="r"/>
            <a:endParaRPr lang="ru-RU" sz="1100" dirty="0" smtClean="0">
              <a:solidFill>
                <a:prstClr val="black"/>
              </a:solidFill>
            </a:endParaRPr>
          </a:p>
          <a:p>
            <a:pPr algn="r"/>
            <a:r>
              <a:rPr lang="ru-RU" sz="1100" dirty="0" smtClean="0">
                <a:solidFill>
                  <a:prstClr val="black"/>
                </a:solidFill>
              </a:rPr>
              <a:t>Контактные лица: </a:t>
            </a:r>
          </a:p>
          <a:p>
            <a:pPr algn="r"/>
            <a:r>
              <a:rPr lang="ru-RU" sz="1100" dirty="0" smtClean="0">
                <a:solidFill>
                  <a:prstClr val="black"/>
                </a:solidFill>
              </a:rPr>
              <a:t>Баннов Дмитрий </a:t>
            </a:r>
          </a:p>
          <a:p>
            <a:pPr algn="r"/>
            <a:r>
              <a:rPr lang="ru-RU" sz="1100" dirty="0" smtClean="0">
                <a:solidFill>
                  <a:prstClr val="black"/>
                </a:solidFill>
              </a:rPr>
              <a:t>т.м. +380 67 98 98 567;</a:t>
            </a:r>
            <a:endParaRPr lang="en-US" sz="1100" dirty="0" smtClean="0">
              <a:solidFill>
                <a:prstClr val="black"/>
              </a:solidFill>
            </a:endParaRPr>
          </a:p>
          <a:p>
            <a:pPr algn="r"/>
            <a:r>
              <a:rPr lang="ru-RU" sz="1100" dirty="0" smtClean="0">
                <a:solidFill>
                  <a:prstClr val="black"/>
                </a:solidFill>
              </a:rPr>
              <a:t> </a:t>
            </a:r>
            <a:r>
              <a:rPr lang="en-US" sz="1100" dirty="0" smtClean="0">
                <a:solidFill>
                  <a:prstClr val="black"/>
                </a:solidFill>
              </a:rPr>
              <a:t>E-mail</a:t>
            </a:r>
            <a:r>
              <a:rPr lang="ru-RU" sz="1100" dirty="0" smtClean="0">
                <a:solidFill>
                  <a:prstClr val="black"/>
                </a:solidFill>
              </a:rPr>
              <a:t>: </a:t>
            </a:r>
            <a:r>
              <a:rPr lang="en-US" sz="1100" dirty="0" smtClean="0">
                <a:solidFill>
                  <a:srgbClr val="009999"/>
                </a:solidFill>
                <a:hlinkClick r:id="rId2"/>
              </a:rPr>
              <a:t>d.bannov@gmail.com</a:t>
            </a:r>
            <a:endParaRPr lang="en-US" sz="1100" dirty="0" smtClean="0">
              <a:solidFill>
                <a:srgbClr val="009999"/>
              </a:solidFill>
            </a:endParaRPr>
          </a:p>
        </p:txBody>
      </p:sp>
      <p:pic>
        <p:nvPicPr>
          <p:cNvPr id="8" name="Picture 2" descr="E:\Дима\с компьютера\ARM\Маркетинг\Логотип (англ.)\ARMtrend_logo_colour.jp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300000"/>
                    </a14:imgEffect>
                    <a14:imgEffect>
                      <a14:brightnessContrast bright="-16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448" y="413048"/>
            <a:ext cx="3600400" cy="1978100"/>
          </a:xfrm>
          <a:prstGeom prst="rect">
            <a:avLst/>
          </a:prstGeom>
          <a:solidFill>
            <a:schemeClr val="accent1"/>
          </a:solidFill>
        </p:spPr>
      </p:pic>
      <p:sp>
        <p:nvSpPr>
          <p:cNvPr id="9" name="TextBox 8"/>
          <p:cNvSpPr txBox="1"/>
          <p:nvPr/>
        </p:nvSpPr>
        <p:spPr>
          <a:xfrm>
            <a:off x="4630956" y="404664"/>
            <a:ext cx="451304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8000" b="1" dirty="0" smtClean="0">
              <a:solidFill>
                <a:srgbClr val="00B0F0"/>
              </a:solidFill>
            </a:endParaRPr>
          </a:p>
          <a:p>
            <a:endParaRPr lang="ru-RU" dirty="0"/>
          </a:p>
          <a:p>
            <a:endParaRPr lang="ru-RU" sz="800" dirty="0" smtClean="0"/>
          </a:p>
          <a:p>
            <a:endParaRPr lang="ru-RU" sz="800" dirty="0" smtClean="0"/>
          </a:p>
          <a:p>
            <a:r>
              <a:rPr lang="en-US" dirty="0" smtClean="0"/>
              <a:t>Outsourcing  Sales  Retail  Marketing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9949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860032" y="260648"/>
            <a:ext cx="41764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33CCCC"/>
                </a:solidFill>
              </a:rPr>
              <a:t>Outsourcing sales </a:t>
            </a:r>
            <a:r>
              <a:rPr lang="en-US" dirty="0">
                <a:solidFill>
                  <a:srgbClr val="33CCCC"/>
                </a:solidFill>
              </a:rPr>
              <a:t>Retail Marketing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1124744"/>
            <a:ext cx="892899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u="sng" dirty="0" smtClean="0">
              <a:solidFill>
                <a:prstClr val="black"/>
              </a:solidFill>
            </a:endParaRPr>
          </a:p>
          <a:p>
            <a:r>
              <a:rPr lang="ru-RU" dirty="0">
                <a:solidFill>
                  <a:prstClr val="black"/>
                </a:solidFill>
              </a:rPr>
              <a:t>В условиях, когда торгово-розничный рынок в Украине оптимизируется, сокращается, многие производители и операторы продаж ищут дополнительные способы экономии снижения затрат, часто находя его в сфере аутсорсинга</a:t>
            </a:r>
            <a:r>
              <a:rPr lang="ru-RU" dirty="0" smtClean="0">
                <a:solidFill>
                  <a:prstClr val="black"/>
                </a:solidFill>
              </a:rPr>
              <a:t>.</a:t>
            </a:r>
            <a:endParaRPr lang="en-US" dirty="0" smtClean="0">
              <a:solidFill>
                <a:prstClr val="black"/>
              </a:solidFill>
            </a:endParaRPr>
          </a:p>
          <a:p>
            <a:endParaRPr lang="ru-RU" dirty="0">
              <a:solidFill>
                <a:prstClr val="black"/>
              </a:solidFill>
            </a:endParaRPr>
          </a:p>
          <a:p>
            <a:r>
              <a:rPr lang="ru-RU" dirty="0">
                <a:solidFill>
                  <a:prstClr val="black"/>
                </a:solidFill>
              </a:rPr>
              <a:t>Чем сложнее экономическая ситуация, тем важнее направлять бизнес на максимальную эффективность. И чем больше компания направлена на основную деятельность, тем она устойчивее в условиях экономического кризиса</a:t>
            </a:r>
            <a:r>
              <a:rPr lang="ru-RU" dirty="0" smtClean="0">
                <a:solidFill>
                  <a:prstClr val="black"/>
                </a:solidFill>
              </a:rPr>
              <a:t>.</a:t>
            </a:r>
            <a:endParaRPr lang="en-US" dirty="0" smtClean="0">
              <a:solidFill>
                <a:prstClr val="black"/>
              </a:solidFill>
            </a:endParaRPr>
          </a:p>
          <a:p>
            <a:endParaRPr lang="ru-RU" dirty="0">
              <a:solidFill>
                <a:prstClr val="black"/>
              </a:solidFill>
            </a:endParaRPr>
          </a:p>
          <a:p>
            <a:r>
              <a:rPr lang="ru-RU" dirty="0">
                <a:solidFill>
                  <a:prstClr val="black"/>
                </a:solidFill>
              </a:rPr>
              <a:t>Наиболее успешная схема, которая позволяет сконцентрироваться на достижения результатов по основным видам деятельности – аутсорсинг. </a:t>
            </a:r>
            <a:endParaRPr lang="en-US" dirty="0" smtClean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  <a:p>
            <a:r>
              <a:rPr lang="ru-RU" dirty="0" smtClean="0">
                <a:solidFill>
                  <a:prstClr val="black"/>
                </a:solidFill>
              </a:rPr>
              <a:t>Когда </a:t>
            </a:r>
            <a:r>
              <a:rPr lang="ru-RU" dirty="0">
                <a:solidFill>
                  <a:prstClr val="black"/>
                </a:solidFill>
              </a:rPr>
              <a:t>компания делегирует часть своих функций в работу профессиональным деловым партнерам, то эффективность основной деятельности повышается в разы.</a:t>
            </a:r>
          </a:p>
          <a:p>
            <a:endParaRPr lang="ru-RU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08396" y="764704"/>
            <a:ext cx="8928100" cy="495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500" kern="1200" cap="all" baseline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solidFill>
                  <a:schemeClr val="tx1"/>
                </a:solidFill>
                <a:latin typeface="Cambria (Основной текст)"/>
              </a:rPr>
              <a:t>аутсорсинг продаж</a:t>
            </a:r>
            <a:r>
              <a:rPr lang="en-US" sz="2400" b="1" dirty="0" smtClean="0">
                <a:solidFill>
                  <a:schemeClr val="tx1"/>
                </a:solidFill>
                <a:latin typeface="Cambria (Основной текст)"/>
              </a:rPr>
              <a:t> </a:t>
            </a:r>
            <a:endParaRPr lang="ru-RU" sz="2400" b="1" dirty="0">
              <a:solidFill>
                <a:schemeClr val="tx1"/>
              </a:solidFill>
              <a:latin typeface="Cambria (Основной текст)"/>
            </a:endParaRPr>
          </a:p>
        </p:txBody>
      </p:sp>
    </p:spTree>
    <p:extLst>
      <p:ext uri="{BB962C8B-B14F-4D97-AF65-F5344CB8AC3E}">
        <p14:creationId xmlns:p14="http://schemas.microsoft.com/office/powerpoint/2010/main" val="833531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860032" y="260648"/>
            <a:ext cx="41764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33CCCC"/>
                </a:solidFill>
              </a:rPr>
              <a:t>Outsourcing sales </a:t>
            </a:r>
            <a:r>
              <a:rPr lang="en-US" dirty="0">
                <a:solidFill>
                  <a:srgbClr val="33CCCC"/>
                </a:solidFill>
              </a:rPr>
              <a:t>Retail Marketing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1124744"/>
            <a:ext cx="8928992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u="sng" dirty="0" smtClean="0">
                <a:solidFill>
                  <a:prstClr val="black"/>
                </a:solidFill>
              </a:rPr>
              <a:t>Сокращение затрат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00" dirty="0" smtClean="0">
                <a:solidFill>
                  <a:prstClr val="black"/>
                </a:solidFill>
              </a:rPr>
              <a:t>Экономия </a:t>
            </a:r>
            <a:r>
              <a:rPr lang="ru-RU" sz="1500" dirty="0">
                <a:solidFill>
                  <a:prstClr val="black"/>
                </a:solidFill>
              </a:rPr>
              <a:t>на налогах, страховых, пенсионных и прочих </a:t>
            </a:r>
            <a:r>
              <a:rPr lang="ru-RU" sz="1500" dirty="0" smtClean="0">
                <a:solidFill>
                  <a:prstClr val="black"/>
                </a:solidFill>
              </a:rPr>
              <a:t>отчислениях сотрудников отдела продаж;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00" dirty="0">
                <a:solidFill>
                  <a:prstClr val="black"/>
                </a:solidFill>
              </a:rPr>
              <a:t>Отсутствие затрат на обучение сотрудников сбытового направления, прием и оформление их на работу, оплата их труда</a:t>
            </a:r>
            <a:r>
              <a:rPr lang="ru-RU" sz="1500" dirty="0" smtClean="0">
                <a:solidFill>
                  <a:prstClr val="black"/>
                </a:solidFill>
              </a:rPr>
              <a:t>;</a:t>
            </a:r>
            <a:endParaRPr lang="ru-RU" sz="1500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00" dirty="0" smtClean="0">
                <a:solidFill>
                  <a:prstClr val="black"/>
                </a:solidFill>
              </a:rPr>
              <a:t>Экономия </a:t>
            </a:r>
            <a:r>
              <a:rPr lang="ru-RU" sz="1500" dirty="0">
                <a:solidFill>
                  <a:prstClr val="black"/>
                </a:solidFill>
              </a:rPr>
              <a:t>на содержании и сервисном обслуживании рабочего места сотрудника отдела продаж;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00" dirty="0" smtClean="0">
                <a:solidFill>
                  <a:prstClr val="black"/>
                </a:solidFill>
              </a:rPr>
              <a:t>Отсутствие </a:t>
            </a:r>
            <a:r>
              <a:rPr lang="ru-RU" sz="1500" dirty="0">
                <a:solidFill>
                  <a:prstClr val="black"/>
                </a:solidFill>
              </a:rPr>
              <a:t>"текучки" кадров </a:t>
            </a:r>
            <a:r>
              <a:rPr lang="ru-RU" sz="1500" dirty="0" smtClean="0">
                <a:solidFill>
                  <a:prstClr val="black"/>
                </a:solidFill>
              </a:rPr>
              <a:t>менеджеров отдела продажам;</a:t>
            </a:r>
          </a:p>
          <a:p>
            <a:r>
              <a:rPr lang="ru-RU" sz="1600" b="1" u="sng" dirty="0" smtClean="0">
                <a:solidFill>
                  <a:prstClr val="black"/>
                </a:solidFill>
              </a:rPr>
              <a:t>Повышение эффективности бизнеса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00" dirty="0">
                <a:solidFill>
                  <a:prstClr val="black"/>
                </a:solidFill>
              </a:rPr>
              <a:t>И</a:t>
            </a:r>
            <a:r>
              <a:rPr lang="ru-RU" sz="1500" dirty="0" smtClean="0">
                <a:solidFill>
                  <a:prstClr val="black"/>
                </a:solidFill>
              </a:rPr>
              <a:t>спользование </a:t>
            </a:r>
            <a:r>
              <a:rPr lang="ru-RU" sz="1500" dirty="0">
                <a:solidFill>
                  <a:prstClr val="black"/>
                </a:solidFill>
              </a:rPr>
              <a:t>аутсорсинговой организацией </a:t>
            </a:r>
            <a:r>
              <a:rPr lang="ru-RU" sz="1500" dirty="0" smtClean="0">
                <a:solidFill>
                  <a:prstClr val="black"/>
                </a:solidFill>
              </a:rPr>
              <a:t>перспективных и проверенных на практике моделей, технологий </a:t>
            </a:r>
            <a:r>
              <a:rPr lang="ru-RU" sz="1500" dirty="0">
                <a:solidFill>
                  <a:prstClr val="black"/>
                </a:solidFill>
              </a:rPr>
              <a:t>и </a:t>
            </a:r>
            <a:r>
              <a:rPr lang="ru-RU" sz="1500" dirty="0" smtClean="0">
                <a:solidFill>
                  <a:prstClr val="black"/>
                </a:solidFill>
              </a:rPr>
              <a:t>методик продаж;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00" dirty="0" smtClean="0">
                <a:solidFill>
                  <a:prstClr val="black"/>
                </a:solidFill>
              </a:rPr>
              <a:t>Оперативная адаптация под изменения законодательной базы относительно функций переданных на аутсорсинг продаж;</a:t>
            </a:r>
            <a:endParaRPr lang="ru-RU" sz="1500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00" dirty="0" smtClean="0">
                <a:solidFill>
                  <a:prstClr val="black"/>
                </a:solidFill>
              </a:rPr>
              <a:t>Концентрация </a:t>
            </a:r>
            <a:r>
              <a:rPr lang="ru-RU" sz="1500" dirty="0">
                <a:solidFill>
                  <a:prstClr val="black"/>
                </a:solidFill>
              </a:rPr>
              <a:t>компании-производителя на профильной деятельности;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00" dirty="0" smtClean="0">
                <a:solidFill>
                  <a:prstClr val="black"/>
                </a:solidFill>
              </a:rPr>
              <a:t>Освобождение </a:t>
            </a:r>
            <a:r>
              <a:rPr lang="ru-RU" sz="1500" dirty="0">
                <a:solidFill>
                  <a:prstClr val="black"/>
                </a:solidFill>
              </a:rPr>
              <a:t>внутренних ресурсов </a:t>
            </a:r>
            <a:r>
              <a:rPr lang="ru-RU" sz="1500" dirty="0" smtClean="0">
                <a:solidFill>
                  <a:prstClr val="black"/>
                </a:solidFill>
              </a:rPr>
              <a:t>фирмы, которые могут использоваться более свободно и целенаправленно в области производства предприятия;</a:t>
            </a:r>
            <a:endParaRPr lang="ru-RU" sz="1500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00" dirty="0" smtClean="0">
                <a:solidFill>
                  <a:prstClr val="black"/>
                </a:solidFill>
              </a:rPr>
              <a:t>Непрерывная </a:t>
            </a:r>
            <a:r>
              <a:rPr lang="ru-RU" sz="1500" dirty="0">
                <a:solidFill>
                  <a:prstClr val="black"/>
                </a:solidFill>
              </a:rPr>
              <a:t>работа  аутсорсера (отсутствие отпусков и больничных);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00" dirty="0" smtClean="0">
                <a:solidFill>
                  <a:prstClr val="black"/>
                </a:solidFill>
              </a:rPr>
              <a:t>Прерывание </a:t>
            </a:r>
            <a:r>
              <a:rPr lang="ru-RU" sz="1500" dirty="0">
                <a:solidFill>
                  <a:prstClr val="black"/>
                </a:solidFill>
              </a:rPr>
              <a:t>сотрудничества в любой момент (если предусмотрено договором);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00" dirty="0">
                <a:solidFill>
                  <a:prstClr val="black"/>
                </a:solidFill>
              </a:rPr>
              <a:t>Р</a:t>
            </a:r>
            <a:r>
              <a:rPr lang="ru-RU" sz="1500" dirty="0" smtClean="0">
                <a:solidFill>
                  <a:prstClr val="black"/>
                </a:solidFill>
              </a:rPr>
              <a:t>еализация </a:t>
            </a:r>
            <a:r>
              <a:rPr lang="ru-RU" sz="1500" dirty="0">
                <a:solidFill>
                  <a:prstClr val="black"/>
                </a:solidFill>
              </a:rPr>
              <a:t>непрофильных товаров и услуг</a:t>
            </a:r>
            <a:r>
              <a:rPr lang="ru-RU" sz="1500" dirty="0" smtClean="0">
                <a:solidFill>
                  <a:prstClr val="black"/>
                </a:solidFill>
              </a:rPr>
              <a:t>;</a:t>
            </a:r>
            <a:endParaRPr lang="ru-RU" sz="1500" dirty="0">
              <a:solidFill>
                <a:prstClr val="black"/>
              </a:solidFill>
            </a:endParaRPr>
          </a:p>
          <a:p>
            <a:r>
              <a:rPr lang="ru-RU" sz="1600" b="1" u="sng" dirty="0" smtClean="0">
                <a:solidFill>
                  <a:prstClr val="black"/>
                </a:solidFill>
              </a:rPr>
              <a:t>Повышение </a:t>
            </a:r>
            <a:r>
              <a:rPr lang="ru-RU" sz="1600" b="1" u="sng" dirty="0" err="1" smtClean="0">
                <a:solidFill>
                  <a:prstClr val="black"/>
                </a:solidFill>
              </a:rPr>
              <a:t>безопастности</a:t>
            </a:r>
            <a:r>
              <a:rPr lang="ru-RU" sz="1600" b="1" u="sng" dirty="0" smtClean="0">
                <a:solidFill>
                  <a:prstClr val="black"/>
                </a:solidFill>
              </a:rPr>
              <a:t> бизнеса</a:t>
            </a:r>
            <a:endParaRPr lang="ru-RU" sz="1600" dirty="0" smtClean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00" dirty="0" smtClean="0">
                <a:solidFill>
                  <a:prstClr val="black"/>
                </a:solidFill>
              </a:rPr>
              <a:t>Возможность </a:t>
            </a:r>
            <a:r>
              <a:rPr lang="ru-RU" sz="1500" dirty="0">
                <a:solidFill>
                  <a:prstClr val="black"/>
                </a:solidFill>
              </a:rPr>
              <a:t>прекращения сотрудничества в любое время (если предусмотрено договором</a:t>
            </a:r>
            <a:r>
              <a:rPr lang="ru-RU" sz="1500" dirty="0" smtClean="0">
                <a:solidFill>
                  <a:prstClr val="black"/>
                </a:solidFill>
              </a:rPr>
              <a:t>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00" dirty="0">
                <a:solidFill>
                  <a:prstClr val="black"/>
                </a:solidFill>
              </a:rPr>
              <a:t>У</a:t>
            </a:r>
            <a:r>
              <a:rPr lang="ru-RU" sz="1500" dirty="0" smtClean="0">
                <a:solidFill>
                  <a:prstClr val="black"/>
                </a:solidFill>
              </a:rPr>
              <a:t>меньшение </a:t>
            </a:r>
            <a:r>
              <a:rPr lang="ru-RU" sz="1500" dirty="0">
                <a:solidFill>
                  <a:prstClr val="black"/>
                </a:solidFill>
              </a:rPr>
              <a:t>возможных рисков, связанных с реализацией процесса продаж;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629980"/>
            <a:ext cx="8928100" cy="495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500" kern="1200" cap="all" baseline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solidFill>
                  <a:schemeClr val="tx1"/>
                </a:solidFill>
                <a:latin typeface="Cambria (Основной текст)"/>
              </a:rPr>
              <a:t>ОСНОВНЫЕ Преимущества аутсорсинга продаж</a:t>
            </a:r>
            <a:endParaRPr lang="ru-RU" sz="2400" b="1" dirty="0">
              <a:solidFill>
                <a:schemeClr val="tx1"/>
              </a:solidFill>
              <a:latin typeface="Cambria (Основной текст)"/>
            </a:endParaRPr>
          </a:p>
        </p:txBody>
      </p:sp>
    </p:spTree>
    <p:extLst>
      <p:ext uri="{BB962C8B-B14F-4D97-AF65-F5344CB8AC3E}">
        <p14:creationId xmlns:p14="http://schemas.microsoft.com/office/powerpoint/2010/main" val="2890934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630238"/>
            <a:ext cx="8928100" cy="926554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  <a:latin typeface="Cambria (Основной текст)"/>
              </a:rPr>
              <a:t>КТО МЫ?</a:t>
            </a:r>
            <a:endParaRPr lang="ru-RU" sz="2400" b="1" dirty="0">
              <a:solidFill>
                <a:schemeClr val="tx1"/>
              </a:solidFill>
              <a:latin typeface="Cambria (Основной текст)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2945" y="1121287"/>
            <a:ext cx="89289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u="sng" dirty="0" smtClean="0">
              <a:solidFill>
                <a:prstClr val="black"/>
              </a:solidFill>
            </a:endParaRPr>
          </a:p>
          <a:p>
            <a:endParaRPr lang="ru-RU" b="1" u="sng" dirty="0" smtClean="0">
              <a:solidFill>
                <a:prstClr val="black"/>
              </a:solidFill>
            </a:endParaRPr>
          </a:p>
          <a:p>
            <a:endParaRPr lang="ru-RU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48209" y="1556792"/>
            <a:ext cx="54248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r>
              <a:rPr lang="ru-RU" dirty="0" smtClean="0"/>
              <a:t>Агентство специализирующееся на </a:t>
            </a:r>
            <a:r>
              <a:rPr lang="ru-RU" b="1" dirty="0" smtClean="0"/>
              <a:t>Аутсорсинге продаж в Сетевую Розницу</a:t>
            </a:r>
            <a:r>
              <a:rPr lang="ru-RU" dirty="0" smtClean="0"/>
              <a:t>, </a:t>
            </a:r>
          </a:p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251520" y="3068960"/>
            <a:ext cx="864934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3CAEB4"/>
                </a:solidFill>
              </a:rPr>
              <a:t>Наша Цель </a:t>
            </a:r>
          </a:p>
          <a:p>
            <a:endParaRPr lang="ru-RU" dirty="0">
              <a:solidFill>
                <a:srgbClr val="3CAEB4"/>
              </a:solidFill>
            </a:endParaRPr>
          </a:p>
          <a:p>
            <a:r>
              <a:rPr lang="ru-RU" sz="1600" dirty="0" smtClean="0"/>
              <a:t>Обеспечить каждого Клиента: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/>
              <a:t>эффективной реализацией его продукции;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к</a:t>
            </a:r>
            <a:r>
              <a:rPr lang="ru-RU" sz="1600" dirty="0" smtClean="0"/>
              <a:t>ачественное взаимодействие со всеми внешними компаниями и организациями;   </a:t>
            </a:r>
            <a:endParaRPr lang="ru-RU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251520" y="4700176"/>
            <a:ext cx="8649344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b="1" dirty="0" smtClean="0">
              <a:solidFill>
                <a:srgbClr val="3CAEB4"/>
              </a:solidFill>
            </a:endParaRPr>
          </a:p>
          <a:p>
            <a:r>
              <a:rPr lang="ru-RU" b="1" dirty="0" smtClean="0">
                <a:solidFill>
                  <a:srgbClr val="3CAEB4"/>
                </a:solidFill>
              </a:rPr>
              <a:t>Наша команда </a:t>
            </a:r>
          </a:p>
          <a:p>
            <a:endParaRPr lang="ru-RU" dirty="0">
              <a:solidFill>
                <a:srgbClr val="3CAEB4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u="sng" dirty="0" smtClean="0"/>
              <a:t>5 постоянных специалистов:</a:t>
            </a:r>
            <a:r>
              <a:rPr lang="ru-RU" sz="1600" dirty="0" smtClean="0"/>
              <a:t> взаимодействие со всеми службами сетей;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u="sng" dirty="0" smtClean="0"/>
              <a:t>до 25 полевых сотрудников:</a:t>
            </a:r>
            <a:r>
              <a:rPr lang="ru-RU" sz="1600" dirty="0" smtClean="0"/>
              <a:t> контроль наличия товара в ТТ/ выкладка; </a:t>
            </a:r>
          </a:p>
          <a:p>
            <a:endParaRPr lang="ru-RU" sz="1600" u="sng" dirty="0" smtClean="0"/>
          </a:p>
        </p:txBody>
      </p:sp>
      <p:sp>
        <p:nvSpPr>
          <p:cNvPr id="12" name="Прямоугольник 11"/>
          <p:cNvSpPr/>
          <p:nvPr/>
        </p:nvSpPr>
        <p:spPr>
          <a:xfrm>
            <a:off x="4860032" y="260648"/>
            <a:ext cx="41764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33CCCC"/>
                </a:solidFill>
              </a:rPr>
              <a:t>Outsourcing sales </a:t>
            </a:r>
            <a:r>
              <a:rPr lang="en-US" dirty="0">
                <a:solidFill>
                  <a:srgbClr val="33CCCC"/>
                </a:solidFill>
              </a:rPr>
              <a:t>Retail Marketing</a:t>
            </a:r>
          </a:p>
        </p:txBody>
      </p:sp>
      <p:pic>
        <p:nvPicPr>
          <p:cNvPr id="11" name="Picture 2" descr="E:\Дима\с компьютера\ARM\Маркетинг\Логотип (англ.)\ARMtrend_logo_colour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  <a14:imgEffect>
                      <a14:brightnessContrast bright="-16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945" y="1121287"/>
            <a:ext cx="3096344" cy="1701166"/>
          </a:xfrm>
          <a:prstGeom prst="rect">
            <a:avLst/>
          </a:prstGeom>
          <a:solidFill>
            <a:schemeClr val="accent1"/>
          </a:solidFill>
        </p:spPr>
      </p:pic>
    </p:spTree>
    <p:extLst>
      <p:ext uri="{BB962C8B-B14F-4D97-AF65-F5344CB8AC3E}">
        <p14:creationId xmlns:p14="http://schemas.microsoft.com/office/powerpoint/2010/main" val="4276209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31705" y="476672"/>
            <a:ext cx="8928100" cy="49530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  <a:latin typeface="Cambria (Основной текст)"/>
              </a:rPr>
              <a:t>Наши преимущества</a:t>
            </a:r>
            <a:endParaRPr lang="ru-RU" sz="2400" b="1" dirty="0">
              <a:solidFill>
                <a:schemeClr val="tx1"/>
              </a:solidFill>
              <a:latin typeface="Cambria (Основной текст)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27584" y="1224153"/>
            <a:ext cx="756084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Опыт сотрудничества с18 национальными торг. сетями;</a:t>
            </a:r>
          </a:p>
          <a:p>
            <a:endParaRPr lang="ru-R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Обслуживание ТТ во  всех регионах Украины;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Более 10 лет работы в сетевом канале </a:t>
            </a:r>
            <a:r>
              <a:rPr lang="ru-RU" dirty="0" smtClean="0"/>
              <a:t>сбыта;</a:t>
            </a:r>
          </a:p>
          <a:p>
            <a:endParaRPr lang="ru-R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Сотрудничество </a:t>
            </a:r>
            <a:r>
              <a:rPr lang="ru-RU" dirty="0"/>
              <a:t>с рядом Логистических компаний</a:t>
            </a:r>
            <a:r>
              <a:rPr lang="ru-RU" dirty="0" smtClean="0"/>
              <a:t>;</a:t>
            </a:r>
          </a:p>
          <a:p>
            <a:endParaRPr lang="ru-R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Регулярный </a:t>
            </a:r>
            <a:r>
              <a:rPr lang="ru-RU" dirty="0"/>
              <a:t>сбор и переработка первичных аналитических данных из мест </a:t>
            </a:r>
            <a:r>
              <a:rPr lang="ru-RU" dirty="0" smtClean="0"/>
              <a:t>продаж (2 150 ТТ)</a:t>
            </a:r>
          </a:p>
          <a:p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Личные наработанные контакты в службах продаж сетей;</a:t>
            </a:r>
          </a:p>
          <a:p>
            <a:endParaRPr lang="ru-R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Знание и понимание многоуровневого алгоритма принятия решений сотрудниками сетей;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  <a:p>
            <a:r>
              <a:rPr lang="ru-RU" dirty="0" smtClean="0"/>
              <a:t>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4716016" y="188640"/>
            <a:ext cx="41764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33CCCC"/>
                </a:solidFill>
              </a:rPr>
              <a:t>Outsourcing sales </a:t>
            </a:r>
            <a:r>
              <a:rPr lang="en-US" dirty="0">
                <a:solidFill>
                  <a:srgbClr val="33CCCC"/>
                </a:solidFill>
              </a:rPr>
              <a:t>Retail Marketing</a:t>
            </a:r>
          </a:p>
        </p:txBody>
      </p:sp>
    </p:spTree>
    <p:extLst>
      <p:ext uri="{BB962C8B-B14F-4D97-AF65-F5344CB8AC3E}">
        <p14:creationId xmlns:p14="http://schemas.microsoft.com/office/powerpoint/2010/main" val="3494020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31705" y="476672"/>
            <a:ext cx="8928100" cy="49530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  <a:latin typeface="Cambria (Основной текст)"/>
              </a:rPr>
              <a:t>СЕТевой канал сбыта:  </a:t>
            </a:r>
            <a:r>
              <a:rPr lang="en-US" sz="2400" b="1" dirty="0" smtClean="0">
                <a:solidFill>
                  <a:schemeClr val="tx1"/>
                </a:solidFill>
                <a:latin typeface="Cambria (Основной текст)"/>
              </a:rPr>
              <a:t>SWOT</a:t>
            </a:r>
            <a:r>
              <a:rPr lang="ru-RU" sz="2400" b="1" dirty="0" smtClean="0">
                <a:solidFill>
                  <a:schemeClr val="tx1"/>
                </a:solidFill>
                <a:latin typeface="Cambria (Основной текст)"/>
              </a:rPr>
              <a:t>-Анализ</a:t>
            </a:r>
            <a:endParaRPr lang="ru-RU" sz="2400" b="1" dirty="0">
              <a:solidFill>
                <a:schemeClr val="tx1"/>
              </a:solidFill>
              <a:latin typeface="Cambria (Основной текст)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716016" y="188640"/>
            <a:ext cx="41764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33CCCC"/>
                </a:solidFill>
              </a:rPr>
              <a:t>Outsourcing sales </a:t>
            </a:r>
            <a:r>
              <a:rPr lang="en-US" dirty="0">
                <a:solidFill>
                  <a:srgbClr val="33CCCC"/>
                </a:solidFill>
              </a:rPr>
              <a:t>Retail Marketing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4234796"/>
              </p:ext>
            </p:extLst>
          </p:nvPr>
        </p:nvGraphicFramePr>
        <p:xfrm>
          <a:off x="1115617" y="1484781"/>
          <a:ext cx="7305561" cy="50859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560"/>
                <a:gridCol w="93980"/>
                <a:gridCol w="3131012"/>
                <a:gridCol w="233111"/>
                <a:gridCol w="3684898"/>
              </a:tblGrid>
              <a:tr h="180465">
                <a:tc gridSpan="5"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НАЦИОНАЛЬНЫЕ СЕТИ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0465">
                <a:tc gridSpan="3"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СИЛЬНЫЕ СТОРОНЫ</a:t>
                      </a:r>
                      <a:endParaRPr lang="ru-RU" sz="11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СЛАБЫЕ СТОРОНЫ</a:t>
                      </a:r>
                      <a:endParaRPr lang="ru-RU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1860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Высокие объемы первых поставок / высокая загрузка производства</a:t>
                      </a:r>
                      <a:endParaRPr lang="ru-RU" sz="11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Максимальная отсрочка платежа / требуются значительные товарные запасы / сырье и расходные материалы</a:t>
                      </a:r>
                      <a:endParaRPr lang="ru-RU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360930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Реклама товара в сети /продвижение /повышение уровня узнаваемости ТМ</a:t>
                      </a:r>
                      <a:endParaRPr lang="ru-RU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Необходимы бюджеты на маркетинг в сети (маркетинговый бонус)</a:t>
                      </a:r>
                      <a:endParaRPr lang="ru-RU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541395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Работа через РЦ / логистика силами сети</a:t>
                      </a:r>
                      <a:endParaRPr lang="ru-RU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Постоянные затраты на логистику (логистический бонус) / жесткие правила и нормы логистики</a:t>
                      </a:r>
                      <a:endParaRPr lang="ru-RU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360930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Официальные договора, четко зафиксированные обязательства</a:t>
                      </a:r>
                      <a:endParaRPr lang="ru-RU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Жесткие условия работы / штрафные санкции</a:t>
                      </a:r>
                      <a:endParaRPr lang="ru-RU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541395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5</a:t>
                      </a:r>
                      <a:endParaRPr lang="ru-RU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Возможность планирование загрузки производственных мощностей и отгрузок на сети</a:t>
                      </a:r>
                      <a:endParaRPr lang="ru-RU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5</a:t>
                      </a:r>
                      <a:endParaRPr lang="ru-RU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Возвраты из сетей / вывод из ассортимента</a:t>
                      </a:r>
                      <a:endParaRPr lang="ru-RU" sz="11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360930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6</a:t>
                      </a:r>
                      <a:endParaRPr lang="ru-RU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Возможность ротации ассортимента</a:t>
                      </a:r>
                      <a:endParaRPr lang="ru-RU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6</a:t>
                      </a:r>
                      <a:endParaRPr lang="ru-RU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Соблюдение высоких требований к продукции / работа с жалобами</a:t>
                      </a:r>
                      <a:endParaRPr lang="ru-RU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360930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7</a:t>
                      </a:r>
                      <a:endParaRPr lang="ru-RU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Национальное покрытие / работают со всеми регионами </a:t>
                      </a:r>
                      <a:endParaRPr lang="ru-RU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7</a:t>
                      </a:r>
                      <a:endParaRPr lang="ru-RU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Высокий уровень конкуренции в категории</a:t>
                      </a:r>
                      <a:endParaRPr lang="ru-RU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80465">
                <a:tc gridSpan="3"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ВОЗМОЖНОСТИ</a:t>
                      </a:r>
                      <a:endParaRPr lang="ru-RU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УГРОЗЫ</a:t>
                      </a:r>
                      <a:endParaRPr lang="ru-RU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1395">
                <a:tc gridSpan="2"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Производство собственной торговой марки для сети (</a:t>
                      </a:r>
                      <a:r>
                        <a:rPr lang="en-US" sz="1100">
                          <a:effectLst/>
                        </a:rPr>
                        <a:t>Private Label</a:t>
                      </a:r>
                      <a:r>
                        <a:rPr lang="ru-RU" sz="1100">
                          <a:effectLst/>
                        </a:rPr>
                        <a:t>)</a:t>
                      </a:r>
                      <a:endParaRPr lang="ru-RU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Повышение зависимости от сетей (привязка объемов производства под спрос сетей)</a:t>
                      </a:r>
                      <a:endParaRPr lang="ru-RU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721860">
                <a:tc gridSpan="2"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Формирование спроса в других каналах сбыта (через повышение узнаваемости ТМ), в т.ч. </a:t>
                      </a:r>
                      <a:r>
                        <a:rPr lang="en-US" sz="1100">
                          <a:effectLst/>
                        </a:rPr>
                        <a:t>HoReCa</a:t>
                      </a:r>
                      <a:r>
                        <a:rPr lang="ru-RU" sz="1100">
                          <a:effectLst/>
                        </a:rPr>
                        <a:t>, В2В, тендера</a:t>
                      </a:r>
                      <a:endParaRPr lang="ru-RU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Соблюдение корректной ценовой и ассортиментной политики в различных каналах сбыта</a:t>
                      </a:r>
                      <a:endParaRPr lang="ru-RU" sz="11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0770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15900" y="630238"/>
            <a:ext cx="8928100" cy="711200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solidFill>
                  <a:schemeClr val="tx1"/>
                </a:solidFill>
                <a:latin typeface="Cambria (Основной текст)"/>
              </a:rPr>
              <a:t>География  </a:t>
            </a:r>
            <a:r>
              <a:rPr lang="ru-RU" sz="2400" b="1" dirty="0" err="1" smtClean="0">
                <a:solidFill>
                  <a:schemeClr val="tx1"/>
                </a:solidFill>
                <a:latin typeface="Cambria (Основной текст)"/>
              </a:rPr>
              <a:t>СЕТей</a:t>
            </a:r>
            <a:r>
              <a:rPr lang="ru-RU" sz="1600" b="1" dirty="0" smtClean="0">
                <a:solidFill>
                  <a:schemeClr val="tx1"/>
                </a:solidFill>
                <a:latin typeface="Cambria (Основной текст)"/>
              </a:rPr>
              <a:t/>
            </a:r>
            <a:br>
              <a:rPr lang="ru-RU" sz="1600" b="1" dirty="0" smtClean="0">
                <a:solidFill>
                  <a:schemeClr val="tx1"/>
                </a:solidFill>
                <a:latin typeface="Cambria (Основной текст)"/>
              </a:rPr>
            </a:br>
            <a:r>
              <a:rPr lang="ru-RU" sz="1600" b="1" dirty="0" smtClean="0">
                <a:solidFill>
                  <a:schemeClr val="tx1"/>
                </a:solidFill>
                <a:latin typeface="Cambria (Основной текст)"/>
              </a:rPr>
              <a:t>с распределением торговых точек сетей по регионам</a:t>
            </a:r>
            <a:r>
              <a:rPr lang="ru-RU" sz="2400" b="1" dirty="0" smtClean="0">
                <a:solidFill>
                  <a:schemeClr val="tx1"/>
                </a:solidFill>
                <a:latin typeface="Cambria (Основной текст)"/>
              </a:rPr>
              <a:t> </a:t>
            </a:r>
            <a:endParaRPr lang="ru-RU" sz="2400" b="1" dirty="0">
              <a:solidFill>
                <a:schemeClr val="tx1"/>
              </a:solidFill>
              <a:latin typeface="Cambria (Основной текст)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5596782"/>
              </p:ext>
            </p:extLst>
          </p:nvPr>
        </p:nvGraphicFramePr>
        <p:xfrm>
          <a:off x="395536" y="1556800"/>
          <a:ext cx="8352928" cy="4896537"/>
        </p:xfrm>
        <a:graphic>
          <a:graphicData uri="http://schemas.openxmlformats.org/drawingml/2006/table">
            <a:tbl>
              <a:tblPr/>
              <a:tblGrid>
                <a:gridCol w="584989"/>
                <a:gridCol w="1584787"/>
                <a:gridCol w="822530"/>
                <a:gridCol w="794166"/>
                <a:gridCol w="737440"/>
                <a:gridCol w="765804"/>
                <a:gridCol w="836710"/>
                <a:gridCol w="680714"/>
                <a:gridCol w="680714"/>
                <a:gridCol w="865074"/>
              </a:tblGrid>
              <a:tr h="32432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№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Торговая сеть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Северный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Центр.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Восточный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D3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Северо -. Восточный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D8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Южный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Западный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АР Крым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1A0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Общий   итог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560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"АТБ - маркет"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152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281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131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B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E7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106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63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733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4385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"Сильпо"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81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60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B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28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E7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33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36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256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4385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ЕВА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45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61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31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B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26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E7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55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30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248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560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ФОРА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194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B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14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E7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212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560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Брусничка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31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81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B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22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E7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134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560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Фуршет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13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B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E7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16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61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560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ЭКО маркет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74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B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E7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106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560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Пако, Вопак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B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E7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83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92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560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Велика Кишеня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39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B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E7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69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560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Таврия - В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B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E7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52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58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560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Варус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13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42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B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E7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55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560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13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Billa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27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B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E7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39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560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14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Metro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B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E7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27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560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15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Novus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19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B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E7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32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560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16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Караан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B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E7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13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560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17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Ашан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B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E7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4385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18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Экспансия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B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5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E7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56044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ОБЩИЙ ИТОГ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687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526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288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92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277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155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130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 (Основной текст)"/>
                        </a:rPr>
                        <a:t>2 155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716016" y="188640"/>
            <a:ext cx="41764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33CCCC"/>
                </a:solidFill>
              </a:rPr>
              <a:t>Outsourcing sales </a:t>
            </a:r>
            <a:r>
              <a:rPr lang="en-US" dirty="0">
                <a:solidFill>
                  <a:srgbClr val="33CCCC"/>
                </a:solidFill>
              </a:rPr>
              <a:t>Retail Marketing</a:t>
            </a:r>
          </a:p>
        </p:txBody>
      </p:sp>
    </p:spTree>
    <p:extLst>
      <p:ext uri="{BB962C8B-B14F-4D97-AF65-F5344CB8AC3E}">
        <p14:creationId xmlns:p14="http://schemas.microsoft.com/office/powerpoint/2010/main" val="1105843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Группа 65"/>
          <p:cNvGrpSpPr/>
          <p:nvPr/>
        </p:nvGrpSpPr>
        <p:grpSpPr>
          <a:xfrm>
            <a:off x="6980644" y="2491465"/>
            <a:ext cx="1864507" cy="1391815"/>
            <a:chOff x="2185284" y="371123"/>
            <a:chExt cx="1864507" cy="1391815"/>
          </a:xfrm>
        </p:grpSpPr>
        <p:sp>
          <p:nvSpPr>
            <p:cNvPr id="67" name="Прямоугольник с двумя скругленными соседними углами 66"/>
            <p:cNvSpPr/>
            <p:nvPr/>
          </p:nvSpPr>
          <p:spPr>
            <a:xfrm>
              <a:off x="2185284" y="371123"/>
              <a:ext cx="1864507" cy="1391815"/>
            </a:xfrm>
            <a:prstGeom prst="round2SameRect">
              <a:avLst>
                <a:gd name="adj1" fmla="val 8000"/>
                <a:gd name="adj2" fmla="val 0"/>
              </a:avLst>
            </a:prstGeom>
            <a:solidFill>
              <a:sysClr val="window" lastClr="FFFFFF">
                <a:alpha val="90000"/>
                <a:hueOff val="0"/>
                <a:satOff val="0"/>
                <a:lumOff val="0"/>
                <a:alphaOff val="0"/>
              </a:sysClr>
            </a:solidFill>
            <a:ln w="9525" cap="flat" cmpd="sng" algn="ctr">
              <a:solidFill>
                <a:srgbClr val="0F6FC6">
                  <a:hueOff val="0"/>
                  <a:satOff val="0"/>
                  <a:lumOff val="0"/>
                  <a:alphaOff val="0"/>
                  <a:shade val="50000"/>
                  <a:satMod val="103000"/>
                </a:srgbClr>
              </a:solidFill>
              <a:prstDash val="solid"/>
            </a:ln>
            <a:effectLst/>
          </p:spPr>
        </p:sp>
        <p:sp>
          <p:nvSpPr>
            <p:cNvPr id="68" name="Прямоугольник 67"/>
            <p:cNvSpPr/>
            <p:nvPr/>
          </p:nvSpPr>
          <p:spPr>
            <a:xfrm>
              <a:off x="2217896" y="403735"/>
              <a:ext cx="1799283" cy="135920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spcFirstLastPara="0" vert="horz" wrap="square" lIns="17780" tIns="53340" rIns="17780" bIns="17780" numCol="1" spcCol="1270" anchor="t" anchorCtr="0">
              <a:noAutofit/>
            </a:bodyPr>
            <a:lstStyle/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lang="ru-RU" sz="1250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onstantia"/>
                </a:rPr>
                <a:t>Кофе (натур.\ раствор.)</a:t>
              </a: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kumimoji="0" lang="ru-RU" sz="125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Чай (чёрн. \зелён.)</a:t>
              </a: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kumimoji="0" lang="ru-RU" sz="125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Кофейные и не кофейные напитки</a:t>
              </a: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kumimoji="0" lang="ru-RU" sz="125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Травяные</a:t>
              </a:r>
              <a:r>
                <a:rPr kumimoji="0" lang="ru-RU" sz="1250" b="0" i="0" u="none" strike="noStrike" kern="1200" cap="none" spc="0" normalizeH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 смеси</a:t>
              </a:r>
              <a:endParaRPr kumimoji="0" lang="ru-RU" sz="125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</p:txBody>
        </p:sp>
      </p:grpSp>
      <p:grpSp>
        <p:nvGrpSpPr>
          <p:cNvPr id="40" name="Группа 39"/>
          <p:cNvGrpSpPr/>
          <p:nvPr/>
        </p:nvGrpSpPr>
        <p:grpSpPr>
          <a:xfrm>
            <a:off x="4787102" y="4658722"/>
            <a:ext cx="1864507" cy="1391815"/>
            <a:chOff x="6545339" y="371123"/>
            <a:chExt cx="1864507" cy="1391815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41" name="Прямоугольник с двумя скругленными соседними углами 40"/>
            <p:cNvSpPr/>
            <p:nvPr/>
          </p:nvSpPr>
          <p:spPr>
            <a:xfrm>
              <a:off x="6545339" y="371123"/>
              <a:ext cx="1864507" cy="1391815"/>
            </a:xfrm>
            <a:prstGeom prst="round2SameRect">
              <a:avLst>
                <a:gd name="adj1" fmla="val 8000"/>
                <a:gd name="adj2" fmla="val 0"/>
              </a:avLst>
            </a:prstGeom>
            <a:grpFill/>
            <a:ln w="9525" cap="flat" cmpd="sng" algn="ctr">
              <a:solidFill>
                <a:srgbClr val="0F6FC6">
                  <a:hueOff val="0"/>
                  <a:satOff val="0"/>
                  <a:lumOff val="0"/>
                  <a:alphaOff val="0"/>
                  <a:shade val="50000"/>
                  <a:satMod val="103000"/>
                </a:srgbClr>
              </a:solidFill>
              <a:prstDash val="solid"/>
            </a:ln>
            <a:effectLst/>
          </p:spPr>
        </p:sp>
        <p:sp>
          <p:nvSpPr>
            <p:cNvPr id="42" name="Прямоугольник 41"/>
            <p:cNvSpPr/>
            <p:nvPr/>
          </p:nvSpPr>
          <p:spPr>
            <a:xfrm>
              <a:off x="6577951" y="403735"/>
              <a:ext cx="1799283" cy="1359203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spcFirstLastPara="0" vert="horz" wrap="square" lIns="17780" tIns="53340" rIns="17780" bIns="17780" numCol="1" spcCol="1270" anchor="t" anchorCtr="0">
              <a:noAutofit/>
            </a:bodyPr>
            <a:lstStyle/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kumimoji="0" lang="ru-RU" sz="125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Хлебобулочная продукция</a:t>
              </a: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kumimoji="0" lang="ru-RU" sz="125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Шоколадная продукция</a:t>
              </a: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kumimoji="0" lang="ru-RU" sz="125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Мучнистая группа</a:t>
              </a: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kumimoji="0" lang="ru-RU" sz="125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Дрожжевая группа</a:t>
              </a: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lang="ru-RU" sz="1250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onstantia"/>
                </a:rPr>
                <a:t>Сахаристая группа</a:t>
              </a: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</p:txBody>
        </p:sp>
      </p:grpSp>
      <p:grpSp>
        <p:nvGrpSpPr>
          <p:cNvPr id="59" name="Группа 58"/>
          <p:cNvGrpSpPr/>
          <p:nvPr/>
        </p:nvGrpSpPr>
        <p:grpSpPr>
          <a:xfrm>
            <a:off x="6960257" y="4653135"/>
            <a:ext cx="1864507" cy="1391815"/>
            <a:chOff x="4365312" y="2833788"/>
            <a:chExt cx="1864507" cy="1391815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60" name="Прямоугольник с двумя скругленными соседними углами 59"/>
            <p:cNvSpPr/>
            <p:nvPr/>
          </p:nvSpPr>
          <p:spPr>
            <a:xfrm>
              <a:off x="4365312" y="2833788"/>
              <a:ext cx="1864507" cy="1391815"/>
            </a:xfrm>
            <a:prstGeom prst="round2SameRect">
              <a:avLst>
                <a:gd name="adj1" fmla="val 8000"/>
                <a:gd name="adj2" fmla="val 0"/>
              </a:avLst>
            </a:prstGeom>
            <a:grpFill/>
            <a:ln w="9525" cap="flat" cmpd="sng" algn="ctr">
              <a:solidFill>
                <a:srgbClr val="0F6FC6">
                  <a:hueOff val="0"/>
                  <a:satOff val="0"/>
                  <a:lumOff val="0"/>
                  <a:alphaOff val="0"/>
                  <a:shade val="50000"/>
                  <a:satMod val="103000"/>
                </a:srgbClr>
              </a:solidFill>
              <a:prstDash val="solid"/>
            </a:ln>
            <a:effectLst/>
          </p:spPr>
        </p:sp>
        <p:sp>
          <p:nvSpPr>
            <p:cNvPr id="61" name="Прямоугольник 60"/>
            <p:cNvSpPr/>
            <p:nvPr/>
          </p:nvSpPr>
          <p:spPr>
            <a:xfrm>
              <a:off x="4397924" y="2866400"/>
              <a:ext cx="1799283" cy="1359203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spcFirstLastPara="0" vert="horz" wrap="square" lIns="17780" tIns="53340" rIns="17780" bIns="17780" numCol="1" spcCol="1270" anchor="t" anchorCtr="0">
              <a:noAutofit/>
            </a:bodyPr>
            <a:lstStyle/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kumimoji="0" lang="ru-RU" sz="125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Снеки</a:t>
              </a: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kumimoji="0" lang="ru-RU" sz="125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Орехи</a:t>
              </a: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kumimoji="0" lang="ru-RU" sz="125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Сухофрукты</a:t>
              </a: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</p:txBody>
        </p:sp>
      </p:grpSp>
      <p:grpSp>
        <p:nvGrpSpPr>
          <p:cNvPr id="53" name="Группа 52"/>
          <p:cNvGrpSpPr/>
          <p:nvPr/>
        </p:nvGrpSpPr>
        <p:grpSpPr>
          <a:xfrm>
            <a:off x="2475419" y="4653136"/>
            <a:ext cx="1864507" cy="1391815"/>
            <a:chOff x="6545339" y="2833788"/>
            <a:chExt cx="1864507" cy="1391815"/>
          </a:xfrm>
        </p:grpSpPr>
        <p:sp>
          <p:nvSpPr>
            <p:cNvPr id="54" name="Прямоугольник с двумя скругленными соседними углами 53"/>
            <p:cNvSpPr/>
            <p:nvPr/>
          </p:nvSpPr>
          <p:spPr>
            <a:xfrm>
              <a:off x="6545339" y="2833788"/>
              <a:ext cx="1864507" cy="1391815"/>
            </a:xfrm>
            <a:prstGeom prst="round2SameRect">
              <a:avLst>
                <a:gd name="adj1" fmla="val 8000"/>
                <a:gd name="adj2" fmla="val 0"/>
              </a:avLst>
            </a:prstGeom>
            <a:solidFill>
              <a:sysClr val="window" lastClr="FFFFFF">
                <a:alpha val="90000"/>
                <a:hueOff val="0"/>
                <a:satOff val="0"/>
                <a:lumOff val="0"/>
                <a:alphaOff val="0"/>
              </a:sysClr>
            </a:solidFill>
            <a:ln w="9525" cap="flat" cmpd="sng" algn="ctr">
              <a:solidFill>
                <a:srgbClr val="0F6FC6">
                  <a:hueOff val="0"/>
                  <a:satOff val="0"/>
                  <a:lumOff val="0"/>
                  <a:alphaOff val="0"/>
                  <a:shade val="50000"/>
                  <a:satMod val="103000"/>
                </a:srgbClr>
              </a:solidFill>
              <a:prstDash val="solid"/>
            </a:ln>
            <a:effectLst/>
          </p:spPr>
        </p:sp>
        <p:sp>
          <p:nvSpPr>
            <p:cNvPr id="55" name="Прямоугольник 54"/>
            <p:cNvSpPr/>
            <p:nvPr/>
          </p:nvSpPr>
          <p:spPr>
            <a:xfrm>
              <a:off x="6577951" y="2866400"/>
              <a:ext cx="1799283" cy="135920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spcFirstLastPara="0" vert="horz" wrap="square" lIns="17780" tIns="53340" rIns="17780" bIns="17780" numCol="1" spcCol="1270" anchor="t" anchorCtr="0">
              <a:noAutofit/>
            </a:bodyPr>
            <a:lstStyle/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kumimoji="0" lang="ru-RU" sz="125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Крупа</a:t>
              </a: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kumimoji="0" lang="ru-RU" sz="125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Растительное масло</a:t>
              </a: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kumimoji="0" lang="ru-RU" sz="125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Сахар</a:t>
              </a: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kumimoji="0" lang="ru-RU" sz="125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Мука</a:t>
              </a: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kumimoji="0" lang="ru-RU" sz="125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Макаронные изделия</a:t>
              </a: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lang="ru-RU" sz="1250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onstantia"/>
                </a:rPr>
                <a:t>Соусы</a:t>
              </a:r>
              <a:r>
                <a:rPr lang="ru-RU" sz="1250" dirty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onstantia"/>
                </a:rPr>
                <a:t> </a:t>
              </a:r>
              <a:r>
                <a:rPr lang="ru-RU" sz="1250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onstantia"/>
                </a:rPr>
                <a:t>и Специи</a:t>
              </a:r>
            </a:p>
          </p:txBody>
        </p:sp>
      </p:grpSp>
      <p:grpSp>
        <p:nvGrpSpPr>
          <p:cNvPr id="46" name="Группа 45"/>
          <p:cNvGrpSpPr/>
          <p:nvPr/>
        </p:nvGrpSpPr>
        <p:grpSpPr>
          <a:xfrm>
            <a:off x="233940" y="4653136"/>
            <a:ext cx="1864507" cy="1412165"/>
            <a:chOff x="5257" y="2813438"/>
            <a:chExt cx="1864507" cy="1412165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47" name="Прямоугольник с двумя скругленными соседними углами 46"/>
            <p:cNvSpPr/>
            <p:nvPr/>
          </p:nvSpPr>
          <p:spPr>
            <a:xfrm>
              <a:off x="5257" y="2833788"/>
              <a:ext cx="1864507" cy="1391815"/>
            </a:xfrm>
            <a:prstGeom prst="round2SameRect">
              <a:avLst>
                <a:gd name="adj1" fmla="val 8000"/>
                <a:gd name="adj2" fmla="val 0"/>
              </a:avLst>
            </a:prstGeom>
            <a:grpFill/>
            <a:ln w="9525" cap="flat" cmpd="sng" algn="ctr">
              <a:solidFill>
                <a:srgbClr val="0F6FC6">
                  <a:hueOff val="0"/>
                  <a:satOff val="0"/>
                  <a:lumOff val="0"/>
                  <a:alphaOff val="0"/>
                  <a:shade val="50000"/>
                  <a:satMod val="103000"/>
                </a:srgbClr>
              </a:solidFill>
              <a:prstDash val="solid"/>
            </a:ln>
            <a:effectLst/>
          </p:spPr>
        </p:sp>
        <p:sp>
          <p:nvSpPr>
            <p:cNvPr id="48" name="Прямоугольник 47"/>
            <p:cNvSpPr/>
            <p:nvPr/>
          </p:nvSpPr>
          <p:spPr>
            <a:xfrm>
              <a:off x="62067" y="2813438"/>
              <a:ext cx="1799283" cy="1359203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spcFirstLastPara="0" vert="horz" wrap="square" lIns="17780" tIns="53340" rIns="17780" bIns="17780" numCol="1" spcCol="1270" anchor="t" anchorCtr="0">
              <a:noAutofit/>
            </a:bodyPr>
            <a:lstStyle/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kumimoji="0" lang="ru-RU" sz="125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Мясо</a:t>
              </a: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lang="ru-RU" sz="1250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onstantia"/>
                </a:rPr>
                <a:t>Рыба</a:t>
              </a:r>
              <a:endParaRPr kumimoji="0" lang="ru-RU" sz="125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lang="ru-RU" sz="1250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onstantia"/>
                </a:rPr>
                <a:t>Птица</a:t>
              </a: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kumimoji="0" lang="ru-RU" sz="125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Колбасная продукция</a:t>
              </a: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kumimoji="0" lang="ru-RU" sz="125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Полуфабрикаты</a:t>
              </a: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</p:txBody>
        </p:sp>
      </p:grpSp>
      <p:grpSp>
        <p:nvGrpSpPr>
          <p:cNvPr id="21" name="Группа 20"/>
          <p:cNvGrpSpPr/>
          <p:nvPr/>
        </p:nvGrpSpPr>
        <p:grpSpPr>
          <a:xfrm>
            <a:off x="4834733" y="2491466"/>
            <a:ext cx="1864507" cy="1391815"/>
            <a:chOff x="2185284" y="371123"/>
            <a:chExt cx="1864507" cy="1391815"/>
          </a:xfrm>
        </p:grpSpPr>
        <p:sp>
          <p:nvSpPr>
            <p:cNvPr id="22" name="Прямоугольник с двумя скругленными соседними углами 21"/>
            <p:cNvSpPr/>
            <p:nvPr/>
          </p:nvSpPr>
          <p:spPr>
            <a:xfrm>
              <a:off x="2185284" y="371123"/>
              <a:ext cx="1864507" cy="1391815"/>
            </a:xfrm>
            <a:prstGeom prst="round2SameRect">
              <a:avLst>
                <a:gd name="adj1" fmla="val 8000"/>
                <a:gd name="adj2" fmla="val 0"/>
              </a:avLst>
            </a:prstGeom>
            <a:solidFill>
              <a:sysClr val="window" lastClr="FFFFFF">
                <a:alpha val="90000"/>
                <a:hueOff val="0"/>
                <a:satOff val="0"/>
                <a:lumOff val="0"/>
                <a:alphaOff val="0"/>
              </a:sysClr>
            </a:solidFill>
            <a:ln w="9525" cap="flat" cmpd="sng" algn="ctr">
              <a:solidFill>
                <a:srgbClr val="0F6FC6">
                  <a:hueOff val="0"/>
                  <a:satOff val="0"/>
                  <a:lumOff val="0"/>
                  <a:alphaOff val="0"/>
                  <a:shade val="50000"/>
                  <a:satMod val="103000"/>
                </a:srgbClr>
              </a:solidFill>
              <a:prstDash val="solid"/>
            </a:ln>
            <a:effectLst/>
          </p:spPr>
        </p:sp>
        <p:sp>
          <p:nvSpPr>
            <p:cNvPr id="23" name="Прямоугольник 22"/>
            <p:cNvSpPr/>
            <p:nvPr/>
          </p:nvSpPr>
          <p:spPr>
            <a:xfrm>
              <a:off x="2217896" y="403735"/>
              <a:ext cx="1799283" cy="135920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spcFirstLastPara="0" vert="horz" wrap="square" lIns="17780" tIns="53340" rIns="17780" bIns="17780" numCol="1" spcCol="1270" anchor="t" anchorCtr="0">
              <a:noAutofit/>
            </a:bodyPr>
            <a:lstStyle/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kumimoji="0" lang="ru-RU" sz="125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Молоко</a:t>
              </a: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kumimoji="0" lang="ru-RU" sz="125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Кисломолочная продукция</a:t>
              </a: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kumimoji="0" lang="ru-RU" sz="125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Сыр, творог</a:t>
              </a: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kumimoji="0" lang="ru-RU" sz="125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Масло, маргарин</a:t>
              </a: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lang="ru-RU" sz="1250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onstantia"/>
                </a:rPr>
                <a:t>Спреды</a:t>
              </a: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0601" y="678788"/>
            <a:ext cx="9030340" cy="585935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solidFill>
                  <a:schemeClr val="tx1"/>
                </a:solidFill>
                <a:latin typeface="Cambria (Основной текст)"/>
              </a:rPr>
              <a:t/>
            </a:r>
            <a:br>
              <a:rPr lang="ru-RU" sz="2400" b="1" dirty="0" smtClean="0">
                <a:solidFill>
                  <a:schemeClr val="tx1"/>
                </a:solidFill>
                <a:latin typeface="Cambria (Основной текст)"/>
              </a:rPr>
            </a:br>
            <a:r>
              <a:rPr lang="ru-RU" sz="2400" b="1" dirty="0" smtClean="0">
                <a:solidFill>
                  <a:schemeClr val="tx1"/>
                </a:solidFill>
                <a:latin typeface="Cambria (Основной текст)"/>
              </a:rPr>
              <a:t>Категории Реализуемого товара </a:t>
            </a:r>
            <a:br>
              <a:rPr lang="ru-RU" sz="2400" b="1" dirty="0" smtClean="0">
                <a:solidFill>
                  <a:schemeClr val="tx1"/>
                </a:solidFill>
                <a:latin typeface="Cambria (Основной текст)"/>
              </a:rPr>
            </a:br>
            <a:r>
              <a:rPr lang="ru-RU" sz="2400" b="1" dirty="0" smtClean="0">
                <a:solidFill>
                  <a:schemeClr val="tx1"/>
                </a:solidFill>
                <a:latin typeface="Cambria (Основной текст)"/>
              </a:rPr>
              <a:t/>
            </a:r>
            <a:br>
              <a:rPr lang="ru-RU" sz="2400" b="1" dirty="0" smtClean="0">
                <a:solidFill>
                  <a:schemeClr val="tx1"/>
                </a:solidFill>
                <a:latin typeface="Cambria (Основной текст)"/>
              </a:rPr>
            </a:br>
            <a:endParaRPr lang="ru-RU" sz="2400" b="1" dirty="0">
              <a:solidFill>
                <a:schemeClr val="tx1"/>
              </a:solidFill>
              <a:latin typeface="Cambria (Основной текст)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1140768"/>
            <a:ext cx="90364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 </a:t>
            </a:r>
            <a:r>
              <a:rPr lang="ru-RU" b="1" dirty="0" smtClean="0">
                <a:solidFill>
                  <a:prstClr val="black"/>
                </a:solidFill>
              </a:rPr>
              <a:t>Продовольственные товары</a:t>
            </a:r>
          </a:p>
        </p:txBody>
      </p:sp>
      <p:grpSp>
        <p:nvGrpSpPr>
          <p:cNvPr id="11" name="Группа 10"/>
          <p:cNvGrpSpPr/>
          <p:nvPr/>
        </p:nvGrpSpPr>
        <p:grpSpPr>
          <a:xfrm>
            <a:off x="233940" y="2492896"/>
            <a:ext cx="1864507" cy="1391815"/>
            <a:chOff x="5257" y="371123"/>
            <a:chExt cx="1864507" cy="1391815"/>
          </a:xfrm>
        </p:grpSpPr>
        <p:sp>
          <p:nvSpPr>
            <p:cNvPr id="12" name="Прямоугольник с двумя скругленными соседними углами 11"/>
            <p:cNvSpPr/>
            <p:nvPr/>
          </p:nvSpPr>
          <p:spPr>
            <a:xfrm>
              <a:off x="5257" y="371123"/>
              <a:ext cx="1864507" cy="1391815"/>
            </a:xfrm>
            <a:prstGeom prst="round2SameRect">
              <a:avLst>
                <a:gd name="adj1" fmla="val 8000"/>
                <a:gd name="adj2" fmla="val 0"/>
              </a:avLst>
            </a:prstGeom>
            <a:solidFill>
              <a:sysClr val="window" lastClr="FFFFFF">
                <a:alpha val="90000"/>
                <a:hueOff val="0"/>
                <a:satOff val="0"/>
                <a:lumOff val="0"/>
                <a:alphaOff val="0"/>
              </a:sysClr>
            </a:solidFill>
            <a:ln w="9525" cap="flat" cmpd="sng" algn="ctr">
              <a:solidFill>
                <a:srgbClr val="0F6FC6">
                  <a:hueOff val="0"/>
                  <a:satOff val="0"/>
                  <a:lumOff val="0"/>
                  <a:alphaOff val="0"/>
                  <a:shade val="50000"/>
                  <a:satMod val="103000"/>
                </a:srgbClr>
              </a:solidFill>
              <a:prstDash val="solid"/>
            </a:ln>
            <a:effectLst/>
          </p:spPr>
        </p:sp>
        <p:sp>
          <p:nvSpPr>
            <p:cNvPr id="13" name="Прямоугольник 12"/>
            <p:cNvSpPr/>
            <p:nvPr/>
          </p:nvSpPr>
          <p:spPr>
            <a:xfrm>
              <a:off x="37869" y="403735"/>
              <a:ext cx="1799283" cy="135920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spcFirstLastPara="0" vert="horz" wrap="square" lIns="17780" tIns="53340" rIns="17780" bIns="17780" numCol="1" spcCol="1270" anchor="t" anchorCtr="0">
              <a:noAutofit/>
            </a:bodyPr>
            <a:lstStyle/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kumimoji="0" lang="ru-RU" sz="125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Тяжелый Алкоголь</a:t>
              </a: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kumimoji="0" lang="ru-RU" sz="125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Тихие вина</a:t>
              </a: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kumimoji="0" lang="ru-RU" sz="125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Игристые вина</a:t>
              </a: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kumimoji="0" lang="ru-RU" sz="125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Слабоалкогольная продукция</a:t>
              </a: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kumimoji="0" lang="ru-RU" sz="125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Пиво</a:t>
              </a: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</p:txBody>
        </p:sp>
      </p:grpSp>
      <p:grpSp>
        <p:nvGrpSpPr>
          <p:cNvPr id="14" name="Группа 13"/>
          <p:cNvGrpSpPr/>
          <p:nvPr/>
        </p:nvGrpSpPr>
        <p:grpSpPr>
          <a:xfrm>
            <a:off x="225526" y="1918752"/>
            <a:ext cx="1864507" cy="598480"/>
            <a:chOff x="5257" y="1762939"/>
            <a:chExt cx="1864507" cy="598480"/>
          </a:xfrm>
          <a:solidFill>
            <a:srgbClr val="3CAEB4"/>
          </a:solidFill>
        </p:grpSpPr>
        <p:sp>
          <p:nvSpPr>
            <p:cNvPr id="15" name="Прямоугольник 14"/>
            <p:cNvSpPr/>
            <p:nvPr/>
          </p:nvSpPr>
          <p:spPr>
            <a:xfrm>
              <a:off x="5257" y="1762939"/>
              <a:ext cx="1864507" cy="598480"/>
            </a:xfrm>
            <a:prstGeom prst="rect">
              <a:avLst/>
            </a:prstGeom>
            <a:grpFill/>
            <a:ln w="9525" cap="flat" cmpd="sng" algn="ctr">
              <a:solidFill>
                <a:srgbClr val="0F6FC6">
                  <a:hueOff val="0"/>
                  <a:satOff val="0"/>
                  <a:lumOff val="0"/>
                  <a:alphaOff val="0"/>
                  <a:shade val="50000"/>
                  <a:satMod val="103000"/>
                </a:srgbClr>
              </a:solidFill>
              <a:prstDash val="solid"/>
            </a:ln>
            <a:effectLst>
              <a:outerShdw blurRad="57150" dist="38100" dir="5400000" algn="ctr" rotWithShape="0">
                <a:srgbClr val="0F6FC6">
                  <a:hueOff val="0"/>
                  <a:satOff val="0"/>
                  <a:lumOff val="0"/>
                  <a:alphaOff val="0"/>
                  <a:shade val="9000"/>
                  <a:alpha val="48000"/>
                  <a:satMod val="105000"/>
                </a:srgbClr>
              </a:outerShdw>
            </a:effectLst>
          </p:spPr>
        </p:sp>
        <p:sp>
          <p:nvSpPr>
            <p:cNvPr id="16" name="Прямоугольник 15"/>
            <p:cNvSpPr/>
            <p:nvPr/>
          </p:nvSpPr>
          <p:spPr>
            <a:xfrm>
              <a:off x="5257" y="1762939"/>
              <a:ext cx="1864507" cy="598480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spcFirstLastPara="0" vert="horz" wrap="square" lIns="60960" tIns="0" rIns="20320" bIns="0" numCol="1" spcCol="1270" anchor="ctr" anchorCtr="0">
              <a:noAutofit/>
            </a:bodyPr>
            <a:lstStyle/>
            <a:p>
              <a:pPr marL="0" marR="0" lvl="0" indent="0" algn="ctr" defTabSz="7112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55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Constantia"/>
                </a:rPr>
                <a:t>Алкогольная продукция</a:t>
              </a:r>
              <a:endParaRPr kumimoji="0" lang="ru-RU" sz="155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onstantia"/>
              </a:endParaRPr>
            </a:p>
          </p:txBody>
        </p:sp>
      </p:grpSp>
      <p:grpSp>
        <p:nvGrpSpPr>
          <p:cNvPr id="18" name="Группа 17"/>
          <p:cNvGrpSpPr/>
          <p:nvPr/>
        </p:nvGrpSpPr>
        <p:grpSpPr>
          <a:xfrm>
            <a:off x="4813913" y="1925598"/>
            <a:ext cx="1864508" cy="598480"/>
            <a:chOff x="2185283" y="1762939"/>
            <a:chExt cx="1864508" cy="598480"/>
          </a:xfrm>
          <a:solidFill>
            <a:srgbClr val="3CAEB4"/>
          </a:solidFill>
        </p:grpSpPr>
        <p:sp>
          <p:nvSpPr>
            <p:cNvPr id="19" name="Прямоугольник 18"/>
            <p:cNvSpPr/>
            <p:nvPr/>
          </p:nvSpPr>
          <p:spPr>
            <a:xfrm>
              <a:off x="2185284" y="1762939"/>
              <a:ext cx="1864507" cy="598480"/>
            </a:xfrm>
            <a:prstGeom prst="rect">
              <a:avLst/>
            </a:prstGeom>
            <a:grpFill/>
            <a:ln w="9525" cap="flat" cmpd="sng" algn="ctr">
              <a:solidFill>
                <a:srgbClr val="0F6FC6">
                  <a:hueOff val="0"/>
                  <a:satOff val="0"/>
                  <a:lumOff val="0"/>
                  <a:alphaOff val="0"/>
                  <a:shade val="50000"/>
                  <a:satMod val="103000"/>
                </a:srgbClr>
              </a:solidFill>
              <a:prstDash val="solid"/>
            </a:ln>
            <a:effectLst>
              <a:outerShdw blurRad="57150" dist="38100" dir="5400000" algn="ctr" rotWithShape="0">
                <a:srgbClr val="0F6FC6">
                  <a:hueOff val="0"/>
                  <a:satOff val="0"/>
                  <a:lumOff val="0"/>
                  <a:alphaOff val="0"/>
                  <a:shade val="9000"/>
                  <a:alpha val="48000"/>
                  <a:satMod val="105000"/>
                </a:srgbClr>
              </a:outerShdw>
            </a:effectLst>
          </p:spPr>
        </p:sp>
        <p:sp>
          <p:nvSpPr>
            <p:cNvPr id="20" name="Прямоугольник 19"/>
            <p:cNvSpPr/>
            <p:nvPr/>
          </p:nvSpPr>
          <p:spPr>
            <a:xfrm>
              <a:off x="2185283" y="1762939"/>
              <a:ext cx="1864507" cy="598480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spcFirstLastPara="0" vert="horz" wrap="square" lIns="60960" tIns="0" rIns="20320" bIns="0" numCol="1" spcCol="1270" anchor="ctr" anchorCtr="0">
              <a:noAutofit/>
            </a:bodyPr>
            <a:lstStyle/>
            <a:p>
              <a:pPr marL="0" marR="0" lvl="0" indent="0" algn="ctr" defTabSz="7112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55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Constantia"/>
                </a:rPr>
                <a:t>Молочная продукция</a:t>
              </a:r>
              <a:endParaRPr kumimoji="0" lang="ru-RU" sz="155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onstantia"/>
              </a:endParaRPr>
            </a:p>
          </p:txBody>
        </p:sp>
      </p:grpSp>
      <p:grpSp>
        <p:nvGrpSpPr>
          <p:cNvPr id="32" name="Группа 31"/>
          <p:cNvGrpSpPr/>
          <p:nvPr/>
        </p:nvGrpSpPr>
        <p:grpSpPr>
          <a:xfrm>
            <a:off x="4813913" y="4098476"/>
            <a:ext cx="1864507" cy="598480"/>
            <a:chOff x="6545339" y="1762939"/>
            <a:chExt cx="1864507" cy="598480"/>
          </a:xfrm>
          <a:solidFill>
            <a:srgbClr val="3CAEB4"/>
          </a:solidFill>
        </p:grpSpPr>
        <p:sp>
          <p:nvSpPr>
            <p:cNvPr id="33" name="Прямоугольник 32"/>
            <p:cNvSpPr/>
            <p:nvPr/>
          </p:nvSpPr>
          <p:spPr>
            <a:xfrm>
              <a:off x="6545339" y="1762939"/>
              <a:ext cx="1864507" cy="598480"/>
            </a:xfrm>
            <a:prstGeom prst="rect">
              <a:avLst/>
            </a:prstGeom>
            <a:grpFill/>
            <a:ln w="9525" cap="flat" cmpd="sng" algn="ctr">
              <a:solidFill>
                <a:srgbClr val="0F6FC6">
                  <a:hueOff val="0"/>
                  <a:satOff val="0"/>
                  <a:lumOff val="0"/>
                  <a:alphaOff val="0"/>
                  <a:shade val="50000"/>
                  <a:satMod val="103000"/>
                </a:srgbClr>
              </a:solidFill>
              <a:prstDash val="solid"/>
            </a:ln>
            <a:effectLst>
              <a:outerShdw blurRad="57150" dist="38100" dir="5400000" algn="ctr" rotWithShape="0">
                <a:srgbClr val="0F6FC6">
                  <a:hueOff val="0"/>
                  <a:satOff val="0"/>
                  <a:lumOff val="0"/>
                  <a:alphaOff val="0"/>
                  <a:shade val="9000"/>
                  <a:alpha val="48000"/>
                  <a:satMod val="105000"/>
                </a:srgbClr>
              </a:outerShdw>
            </a:effectLst>
          </p:spPr>
        </p:sp>
        <p:sp>
          <p:nvSpPr>
            <p:cNvPr id="34" name="Прямоугольник 33"/>
            <p:cNvSpPr/>
            <p:nvPr/>
          </p:nvSpPr>
          <p:spPr>
            <a:xfrm>
              <a:off x="6545339" y="1762939"/>
              <a:ext cx="1857491" cy="598480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spcFirstLastPara="0" vert="horz" wrap="square" lIns="53340" tIns="0" rIns="17780" bIns="0" numCol="1" spcCol="1270" anchor="ctr" anchorCtr="0">
              <a:noAutofit/>
            </a:bodyPr>
            <a:lstStyle/>
            <a:p>
              <a:pPr marL="0" marR="0" lvl="0" indent="0" algn="ctr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Constantia"/>
                </a:rPr>
                <a:t>Кондитерские изделия</a:t>
              </a:r>
              <a:endPara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onstantia"/>
              </a:endParaRPr>
            </a:p>
          </p:txBody>
        </p:sp>
      </p:grpSp>
      <p:grpSp>
        <p:nvGrpSpPr>
          <p:cNvPr id="29" name="Группа 28"/>
          <p:cNvGrpSpPr/>
          <p:nvPr/>
        </p:nvGrpSpPr>
        <p:grpSpPr>
          <a:xfrm>
            <a:off x="2464844" y="2492895"/>
            <a:ext cx="1864507" cy="1391815"/>
            <a:chOff x="4365312" y="371123"/>
            <a:chExt cx="1864507" cy="1391815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30" name="Прямоугольник с двумя скругленными соседними углами 29"/>
            <p:cNvSpPr/>
            <p:nvPr/>
          </p:nvSpPr>
          <p:spPr>
            <a:xfrm>
              <a:off x="4365312" y="371123"/>
              <a:ext cx="1864507" cy="1391815"/>
            </a:xfrm>
            <a:prstGeom prst="round2SameRect">
              <a:avLst>
                <a:gd name="adj1" fmla="val 8000"/>
                <a:gd name="adj2" fmla="val 0"/>
              </a:avLst>
            </a:prstGeom>
            <a:grpFill/>
            <a:ln w="9525" cap="flat" cmpd="sng" algn="ctr">
              <a:solidFill>
                <a:srgbClr val="0F6FC6">
                  <a:hueOff val="0"/>
                  <a:satOff val="0"/>
                  <a:lumOff val="0"/>
                  <a:alphaOff val="0"/>
                  <a:shade val="50000"/>
                  <a:satMod val="103000"/>
                </a:srgbClr>
              </a:solidFill>
              <a:prstDash val="solid"/>
            </a:ln>
            <a:effectLst/>
          </p:spPr>
        </p:sp>
        <p:sp>
          <p:nvSpPr>
            <p:cNvPr id="31" name="Прямоугольник 30"/>
            <p:cNvSpPr/>
            <p:nvPr/>
          </p:nvSpPr>
          <p:spPr>
            <a:xfrm>
              <a:off x="4397924" y="403735"/>
              <a:ext cx="1799283" cy="1359203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spcFirstLastPara="0" vert="horz" wrap="square" lIns="17780" tIns="53340" rIns="17780" bIns="17780" numCol="1" spcCol="1270" anchor="t" anchorCtr="0">
              <a:noAutofit/>
            </a:bodyPr>
            <a:lstStyle/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kumimoji="0" lang="ru-RU" sz="125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Сладкие</a:t>
              </a: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kumimoji="0" lang="ru-RU" sz="125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Вода, минеральная вода</a:t>
              </a: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kumimoji="0" lang="ru-RU" sz="125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Сок, нектар</a:t>
              </a: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kumimoji="0" lang="ru-RU" sz="125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Энергетики</a:t>
              </a: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kumimoji="0" lang="ru-RU" sz="125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Квас, чай</a:t>
              </a: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</p:txBody>
        </p:sp>
      </p:grpSp>
      <p:grpSp>
        <p:nvGrpSpPr>
          <p:cNvPr id="36" name="Группа 35"/>
          <p:cNvGrpSpPr/>
          <p:nvPr/>
        </p:nvGrpSpPr>
        <p:grpSpPr>
          <a:xfrm>
            <a:off x="2465539" y="1894416"/>
            <a:ext cx="1864507" cy="598480"/>
            <a:chOff x="4365312" y="1762939"/>
            <a:chExt cx="1864507" cy="598480"/>
          </a:xfrm>
          <a:solidFill>
            <a:srgbClr val="3CAEB4"/>
          </a:solidFill>
        </p:grpSpPr>
        <p:sp>
          <p:nvSpPr>
            <p:cNvPr id="37" name="Прямоугольник 36"/>
            <p:cNvSpPr/>
            <p:nvPr/>
          </p:nvSpPr>
          <p:spPr>
            <a:xfrm>
              <a:off x="4365312" y="1762939"/>
              <a:ext cx="1864507" cy="598480"/>
            </a:xfrm>
            <a:prstGeom prst="rect">
              <a:avLst/>
            </a:prstGeom>
            <a:grpFill/>
            <a:ln w="9525" cap="flat" cmpd="sng" algn="ctr">
              <a:solidFill>
                <a:srgbClr val="0F6FC6">
                  <a:hueOff val="0"/>
                  <a:satOff val="0"/>
                  <a:lumOff val="0"/>
                  <a:alphaOff val="0"/>
                  <a:shade val="50000"/>
                  <a:satMod val="103000"/>
                </a:srgbClr>
              </a:solidFill>
              <a:prstDash val="solid"/>
            </a:ln>
            <a:effectLst>
              <a:outerShdw blurRad="57150" dist="38100" dir="5400000" algn="ctr" rotWithShape="0">
                <a:srgbClr val="0F6FC6">
                  <a:hueOff val="0"/>
                  <a:satOff val="0"/>
                  <a:lumOff val="0"/>
                  <a:alphaOff val="0"/>
                  <a:shade val="9000"/>
                  <a:alpha val="48000"/>
                  <a:satMod val="105000"/>
                </a:srgbClr>
              </a:outerShdw>
            </a:effectLst>
          </p:spPr>
        </p:sp>
        <p:sp>
          <p:nvSpPr>
            <p:cNvPr id="38" name="Прямоугольник 37"/>
            <p:cNvSpPr/>
            <p:nvPr/>
          </p:nvSpPr>
          <p:spPr>
            <a:xfrm>
              <a:off x="4365312" y="1762939"/>
              <a:ext cx="1853520" cy="598480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spcFirstLastPara="0" vert="horz" wrap="square" lIns="60960" tIns="0" rIns="20320" bIns="0" numCol="1" spcCol="1270" anchor="ctr" anchorCtr="0">
              <a:noAutofit/>
            </a:bodyPr>
            <a:lstStyle/>
            <a:p>
              <a:pPr marL="0" marR="0" lvl="0" indent="0" algn="ctr" defTabSz="7112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55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Constantia"/>
                </a:rPr>
                <a:t>Безалкоголь. напитки</a:t>
              </a:r>
              <a:endParaRPr kumimoji="0" lang="ru-RU" sz="155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onstantia"/>
              </a:endParaRPr>
            </a:p>
          </p:txBody>
        </p:sp>
      </p:grpSp>
      <p:grpSp>
        <p:nvGrpSpPr>
          <p:cNvPr id="43" name="Группа 42"/>
          <p:cNvGrpSpPr/>
          <p:nvPr/>
        </p:nvGrpSpPr>
        <p:grpSpPr>
          <a:xfrm>
            <a:off x="208696" y="4098475"/>
            <a:ext cx="1881337" cy="598480"/>
            <a:chOff x="-11573" y="1762939"/>
            <a:chExt cx="1881337" cy="598480"/>
          </a:xfrm>
          <a:solidFill>
            <a:srgbClr val="3CAEB4"/>
          </a:solidFill>
        </p:grpSpPr>
        <p:sp>
          <p:nvSpPr>
            <p:cNvPr id="44" name="Прямоугольник 43"/>
            <p:cNvSpPr/>
            <p:nvPr/>
          </p:nvSpPr>
          <p:spPr>
            <a:xfrm>
              <a:off x="5257" y="1762939"/>
              <a:ext cx="1864507" cy="598480"/>
            </a:xfrm>
            <a:prstGeom prst="rect">
              <a:avLst/>
            </a:prstGeom>
            <a:grpFill/>
            <a:ln w="9525" cap="flat" cmpd="sng" algn="ctr">
              <a:solidFill>
                <a:srgbClr val="0F6FC6">
                  <a:hueOff val="0"/>
                  <a:satOff val="0"/>
                  <a:lumOff val="0"/>
                  <a:alphaOff val="0"/>
                  <a:shade val="50000"/>
                  <a:satMod val="103000"/>
                </a:srgbClr>
              </a:solidFill>
              <a:prstDash val="solid"/>
            </a:ln>
            <a:effectLst>
              <a:outerShdw blurRad="57150" dist="38100" dir="5400000" algn="ctr" rotWithShape="0">
                <a:srgbClr val="0F6FC6">
                  <a:hueOff val="0"/>
                  <a:satOff val="0"/>
                  <a:lumOff val="0"/>
                  <a:alphaOff val="0"/>
                  <a:shade val="9000"/>
                  <a:alpha val="48000"/>
                  <a:satMod val="105000"/>
                </a:srgbClr>
              </a:outerShdw>
            </a:effectLst>
          </p:spPr>
        </p:sp>
        <p:sp>
          <p:nvSpPr>
            <p:cNvPr id="45" name="Прямоугольник 44"/>
            <p:cNvSpPr/>
            <p:nvPr/>
          </p:nvSpPr>
          <p:spPr>
            <a:xfrm>
              <a:off x="-11573" y="1762939"/>
              <a:ext cx="1881337" cy="598480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spcFirstLastPara="0" vert="horz" wrap="square" lIns="60960" tIns="0" rIns="20320" bIns="0" numCol="1" spcCol="1270" anchor="ctr" anchorCtr="0">
              <a:noAutofit/>
            </a:bodyPr>
            <a:lstStyle/>
            <a:p>
              <a:pPr marL="0" marR="0" lvl="0" indent="0" algn="l" defTabSz="7112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sz="1500" b="1" dirty="0" smtClean="0">
                  <a:solidFill>
                    <a:schemeClr val="bg1"/>
                  </a:solidFill>
                  <a:latin typeface="Constantia"/>
                </a:rPr>
                <a:t>Мясная продукция (свежее, замороз</a:t>
              </a:r>
              <a:r>
                <a:rPr lang="en-US" sz="1500" b="1" dirty="0" smtClean="0">
                  <a:solidFill>
                    <a:schemeClr val="bg1"/>
                  </a:solidFill>
                  <a:latin typeface="Constantia"/>
                </a:rPr>
                <a:t>.</a:t>
              </a:r>
              <a:r>
                <a:rPr lang="ru-RU" sz="1500" b="1" dirty="0" smtClean="0">
                  <a:solidFill>
                    <a:schemeClr val="bg1"/>
                  </a:solidFill>
                  <a:latin typeface="Constantia"/>
                </a:rPr>
                <a:t>)</a:t>
              </a:r>
              <a:endParaRPr kumimoji="0" lang="ru-RU" sz="15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onstantia"/>
              </a:endParaRPr>
            </a:p>
          </p:txBody>
        </p:sp>
      </p:grpSp>
      <p:grpSp>
        <p:nvGrpSpPr>
          <p:cNvPr id="49" name="Группа 48"/>
          <p:cNvGrpSpPr/>
          <p:nvPr/>
        </p:nvGrpSpPr>
        <p:grpSpPr>
          <a:xfrm>
            <a:off x="2442808" y="4098476"/>
            <a:ext cx="1864507" cy="598480"/>
            <a:chOff x="6545339" y="1762939"/>
            <a:chExt cx="1864507" cy="598480"/>
          </a:xfrm>
          <a:solidFill>
            <a:srgbClr val="3CAEB4"/>
          </a:solidFill>
        </p:grpSpPr>
        <p:sp>
          <p:nvSpPr>
            <p:cNvPr id="50" name="Прямоугольник 49"/>
            <p:cNvSpPr/>
            <p:nvPr/>
          </p:nvSpPr>
          <p:spPr>
            <a:xfrm>
              <a:off x="6545339" y="1762939"/>
              <a:ext cx="1864507" cy="598480"/>
            </a:xfrm>
            <a:prstGeom prst="rect">
              <a:avLst/>
            </a:prstGeom>
            <a:grpFill/>
            <a:ln w="9525" cap="flat" cmpd="sng" algn="ctr">
              <a:solidFill>
                <a:srgbClr val="0F6FC6">
                  <a:hueOff val="0"/>
                  <a:satOff val="0"/>
                  <a:lumOff val="0"/>
                  <a:alphaOff val="0"/>
                  <a:shade val="50000"/>
                  <a:satMod val="103000"/>
                </a:srgbClr>
              </a:solidFill>
              <a:prstDash val="solid"/>
            </a:ln>
            <a:effectLst>
              <a:outerShdw blurRad="57150" dist="38100" dir="5400000" algn="ctr" rotWithShape="0">
                <a:srgbClr val="0F6FC6">
                  <a:hueOff val="0"/>
                  <a:satOff val="0"/>
                  <a:lumOff val="0"/>
                  <a:alphaOff val="0"/>
                  <a:shade val="9000"/>
                  <a:alpha val="48000"/>
                  <a:satMod val="105000"/>
                </a:srgbClr>
              </a:outerShdw>
            </a:effectLst>
          </p:spPr>
        </p:sp>
        <p:sp>
          <p:nvSpPr>
            <p:cNvPr id="51" name="Прямоугольник 50"/>
            <p:cNvSpPr/>
            <p:nvPr/>
          </p:nvSpPr>
          <p:spPr>
            <a:xfrm>
              <a:off x="6545339" y="1762939"/>
              <a:ext cx="1864507" cy="598480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spcFirstLastPara="0" vert="horz" wrap="square" lIns="53340" tIns="0" rIns="17780" bIns="0" numCol="1" spcCol="1270" anchor="ctr" anchorCtr="0">
              <a:noAutofit/>
            </a:bodyPr>
            <a:lstStyle/>
            <a:p>
              <a:pPr marL="0" marR="0" lvl="0" indent="0" algn="ctr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Constantia"/>
                </a:rPr>
                <a:t>Бакалея</a:t>
              </a:r>
              <a:endPara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onstantia"/>
              </a:endParaRPr>
            </a:p>
          </p:txBody>
        </p:sp>
      </p:grpSp>
      <p:grpSp>
        <p:nvGrpSpPr>
          <p:cNvPr id="56" name="Группа 55"/>
          <p:cNvGrpSpPr/>
          <p:nvPr/>
        </p:nvGrpSpPr>
        <p:grpSpPr>
          <a:xfrm>
            <a:off x="6980644" y="4092721"/>
            <a:ext cx="1864507" cy="598480"/>
            <a:chOff x="4365312" y="4225603"/>
            <a:chExt cx="1864507" cy="598480"/>
          </a:xfrm>
          <a:solidFill>
            <a:srgbClr val="3CAEB4"/>
          </a:solidFill>
        </p:grpSpPr>
        <p:sp>
          <p:nvSpPr>
            <p:cNvPr id="57" name="Прямоугольник 56"/>
            <p:cNvSpPr/>
            <p:nvPr/>
          </p:nvSpPr>
          <p:spPr>
            <a:xfrm>
              <a:off x="4365312" y="4225603"/>
              <a:ext cx="1864507" cy="598480"/>
            </a:xfrm>
            <a:prstGeom prst="rect">
              <a:avLst/>
            </a:prstGeom>
            <a:grpFill/>
            <a:ln w="9525" cap="flat" cmpd="sng" algn="ctr">
              <a:solidFill>
                <a:srgbClr val="0F6FC6">
                  <a:hueOff val="0"/>
                  <a:satOff val="0"/>
                  <a:lumOff val="0"/>
                  <a:alphaOff val="0"/>
                  <a:shade val="50000"/>
                  <a:satMod val="103000"/>
                </a:srgbClr>
              </a:solidFill>
              <a:prstDash val="solid"/>
            </a:ln>
            <a:effectLst>
              <a:outerShdw blurRad="57150" dist="38100" dir="5400000" algn="ctr" rotWithShape="0">
                <a:srgbClr val="0F6FC6">
                  <a:hueOff val="0"/>
                  <a:satOff val="0"/>
                  <a:lumOff val="0"/>
                  <a:alphaOff val="0"/>
                  <a:shade val="9000"/>
                  <a:alpha val="48000"/>
                  <a:satMod val="105000"/>
                </a:srgbClr>
              </a:outerShdw>
            </a:effectLst>
          </p:spPr>
        </p:sp>
        <p:sp>
          <p:nvSpPr>
            <p:cNvPr id="58" name="Прямоугольник 57"/>
            <p:cNvSpPr/>
            <p:nvPr/>
          </p:nvSpPr>
          <p:spPr>
            <a:xfrm>
              <a:off x="4365312" y="4225603"/>
              <a:ext cx="1864507" cy="598480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spcFirstLastPara="0" vert="horz" wrap="square" lIns="53340" tIns="0" rIns="17780" bIns="0" numCol="1" spcCol="1270" anchor="ctr" anchorCtr="0">
              <a:noAutofit/>
            </a:bodyPr>
            <a:lstStyle/>
            <a:p>
              <a:pPr marL="0" marR="0" lvl="0" indent="0" algn="ctr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Constantia"/>
                </a:rPr>
                <a:t>Снековая продукция</a:t>
              </a:r>
              <a:endPara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onstantia"/>
              </a:endParaRPr>
            </a:p>
          </p:txBody>
        </p:sp>
      </p:grpSp>
      <p:grpSp>
        <p:nvGrpSpPr>
          <p:cNvPr id="62" name="Группа 61"/>
          <p:cNvGrpSpPr/>
          <p:nvPr/>
        </p:nvGrpSpPr>
        <p:grpSpPr>
          <a:xfrm>
            <a:off x="6990467" y="1894415"/>
            <a:ext cx="1864507" cy="598480"/>
            <a:chOff x="2185284" y="4225603"/>
            <a:chExt cx="1864507" cy="598480"/>
          </a:xfrm>
          <a:solidFill>
            <a:srgbClr val="3CAEB4"/>
          </a:solidFill>
        </p:grpSpPr>
        <p:sp>
          <p:nvSpPr>
            <p:cNvPr id="63" name="Прямоугольник 62"/>
            <p:cNvSpPr/>
            <p:nvPr/>
          </p:nvSpPr>
          <p:spPr>
            <a:xfrm>
              <a:off x="2185284" y="4225603"/>
              <a:ext cx="1864507" cy="598480"/>
            </a:xfrm>
            <a:prstGeom prst="rect">
              <a:avLst/>
            </a:prstGeom>
            <a:grpFill/>
            <a:ln w="9525" cap="flat" cmpd="sng" algn="ctr">
              <a:solidFill>
                <a:srgbClr val="0F6FC6">
                  <a:hueOff val="0"/>
                  <a:satOff val="0"/>
                  <a:lumOff val="0"/>
                  <a:alphaOff val="0"/>
                  <a:shade val="50000"/>
                  <a:satMod val="103000"/>
                </a:srgbClr>
              </a:solidFill>
              <a:prstDash val="solid"/>
            </a:ln>
            <a:effectLst>
              <a:outerShdw blurRad="57150" dist="38100" dir="5400000" algn="ctr" rotWithShape="0">
                <a:srgbClr val="0F6FC6">
                  <a:hueOff val="0"/>
                  <a:satOff val="0"/>
                  <a:lumOff val="0"/>
                  <a:alphaOff val="0"/>
                  <a:shade val="9000"/>
                  <a:alpha val="48000"/>
                  <a:satMod val="105000"/>
                </a:srgbClr>
              </a:outerShdw>
            </a:effectLst>
          </p:spPr>
        </p:sp>
        <p:sp>
          <p:nvSpPr>
            <p:cNvPr id="64" name="Прямоугольник 63"/>
            <p:cNvSpPr/>
            <p:nvPr/>
          </p:nvSpPr>
          <p:spPr>
            <a:xfrm>
              <a:off x="2185284" y="4225603"/>
              <a:ext cx="1864507" cy="598480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spcFirstLastPara="0" vert="horz" wrap="square" lIns="53340" tIns="0" rIns="17780" bIns="0" numCol="1" spcCol="1270" anchor="ctr" anchorCtr="0">
              <a:noAutofit/>
            </a:bodyPr>
            <a:lstStyle/>
            <a:p>
              <a:pPr marL="0" marR="0" lvl="0" indent="0" algn="ctr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Constantia"/>
                </a:rPr>
                <a:t>Кофе</a:t>
              </a:r>
              <a:r>
                <a:rPr kumimoji="0" lang="ru-RU" sz="1400" b="1" i="0" u="none" strike="noStrike" kern="1200" cap="none" spc="0" normalizeH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Constantia"/>
                </a:rPr>
                <a:t> \ Ч</a:t>
              </a:r>
              <a:r>
                <a:rPr kumimoji="0" lang="ru-RU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Constantia"/>
                </a:rPr>
                <a:t>ай</a:t>
              </a:r>
              <a:endPara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onstantia"/>
              </a:endParaRPr>
            </a:p>
          </p:txBody>
        </p:sp>
      </p:grpSp>
      <p:sp>
        <p:nvSpPr>
          <p:cNvPr id="65" name="Прямоугольник 64"/>
          <p:cNvSpPr/>
          <p:nvPr/>
        </p:nvSpPr>
        <p:spPr>
          <a:xfrm>
            <a:off x="4716016" y="188640"/>
            <a:ext cx="41764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33CCCC"/>
                </a:solidFill>
              </a:rPr>
              <a:t>Outsourcing sales </a:t>
            </a:r>
            <a:r>
              <a:rPr lang="en-US" dirty="0">
                <a:solidFill>
                  <a:srgbClr val="33CCCC"/>
                </a:solidFill>
              </a:rPr>
              <a:t>Retail Marketing</a:t>
            </a:r>
          </a:p>
        </p:txBody>
      </p:sp>
    </p:spTree>
    <p:extLst>
      <p:ext uri="{BB962C8B-B14F-4D97-AF65-F5344CB8AC3E}">
        <p14:creationId xmlns:p14="http://schemas.microsoft.com/office/powerpoint/2010/main" val="1213926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Группа 65"/>
          <p:cNvGrpSpPr/>
          <p:nvPr/>
        </p:nvGrpSpPr>
        <p:grpSpPr>
          <a:xfrm>
            <a:off x="6980644" y="2491465"/>
            <a:ext cx="1864507" cy="1391815"/>
            <a:chOff x="2185284" y="371123"/>
            <a:chExt cx="1864507" cy="1391815"/>
          </a:xfrm>
        </p:grpSpPr>
        <p:sp>
          <p:nvSpPr>
            <p:cNvPr id="67" name="Прямоугольник с двумя скругленными соседними углами 66"/>
            <p:cNvSpPr/>
            <p:nvPr/>
          </p:nvSpPr>
          <p:spPr>
            <a:xfrm>
              <a:off x="2185284" y="371123"/>
              <a:ext cx="1864507" cy="1391815"/>
            </a:xfrm>
            <a:prstGeom prst="round2SameRect">
              <a:avLst>
                <a:gd name="adj1" fmla="val 8000"/>
                <a:gd name="adj2" fmla="val 0"/>
              </a:avLst>
            </a:prstGeom>
            <a:solidFill>
              <a:sysClr val="window" lastClr="FFFFFF">
                <a:alpha val="90000"/>
                <a:hueOff val="0"/>
                <a:satOff val="0"/>
                <a:lumOff val="0"/>
                <a:alphaOff val="0"/>
              </a:sysClr>
            </a:solidFill>
            <a:ln w="9525" cap="flat" cmpd="sng" algn="ctr">
              <a:solidFill>
                <a:srgbClr val="0F6FC6">
                  <a:hueOff val="0"/>
                  <a:satOff val="0"/>
                  <a:lumOff val="0"/>
                  <a:alphaOff val="0"/>
                  <a:shade val="50000"/>
                  <a:satMod val="103000"/>
                </a:srgbClr>
              </a:solidFill>
              <a:prstDash val="solid"/>
            </a:ln>
            <a:effectLst/>
          </p:spPr>
        </p:sp>
        <p:sp>
          <p:nvSpPr>
            <p:cNvPr id="68" name="Прямоугольник 67"/>
            <p:cNvSpPr/>
            <p:nvPr/>
          </p:nvSpPr>
          <p:spPr>
            <a:xfrm>
              <a:off x="2217896" y="403735"/>
              <a:ext cx="1799283" cy="135920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spcFirstLastPara="0" vert="horz" wrap="square" lIns="17780" tIns="53340" rIns="17780" bIns="17780" numCol="1" spcCol="1270" anchor="t" anchorCtr="0">
              <a:noAutofit/>
            </a:bodyPr>
            <a:lstStyle/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lang="ru-RU" sz="1250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onstantia"/>
                </a:rPr>
                <a:t>Металлическая</a:t>
              </a: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kumimoji="0" lang="ru-RU" sz="125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Керамическая</a:t>
              </a: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kumimoji="0" lang="ru-RU" sz="125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Стеклокерамика</a:t>
              </a: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kumimoji="0" lang="ru-RU" sz="125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Столовые приборы</a:t>
              </a: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lang="ru-RU" sz="1250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onstantia"/>
                </a:rPr>
                <a:t>Для приготовления</a:t>
              </a: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kumimoji="0" lang="ru-RU" sz="125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Аксессуары</a:t>
              </a:r>
            </a:p>
            <a:p>
              <a:pPr marL="0" marR="0" lvl="1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tabLst/>
                <a:defRPr/>
              </a:pPr>
              <a:endParaRPr kumimoji="0" lang="ru-RU" sz="125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</p:txBody>
        </p:sp>
      </p:grpSp>
      <p:grpSp>
        <p:nvGrpSpPr>
          <p:cNvPr id="40" name="Группа 39"/>
          <p:cNvGrpSpPr/>
          <p:nvPr/>
        </p:nvGrpSpPr>
        <p:grpSpPr>
          <a:xfrm>
            <a:off x="4787102" y="4658722"/>
            <a:ext cx="1864507" cy="1391815"/>
            <a:chOff x="6545339" y="371123"/>
            <a:chExt cx="1864507" cy="1391815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41" name="Прямоугольник с двумя скругленными соседними углами 40"/>
            <p:cNvSpPr/>
            <p:nvPr/>
          </p:nvSpPr>
          <p:spPr>
            <a:xfrm>
              <a:off x="6545339" y="371123"/>
              <a:ext cx="1864507" cy="1391815"/>
            </a:xfrm>
            <a:prstGeom prst="round2SameRect">
              <a:avLst>
                <a:gd name="adj1" fmla="val 8000"/>
                <a:gd name="adj2" fmla="val 0"/>
              </a:avLst>
            </a:prstGeom>
            <a:grpFill/>
            <a:ln w="9525" cap="flat" cmpd="sng" algn="ctr">
              <a:solidFill>
                <a:srgbClr val="0F6FC6">
                  <a:hueOff val="0"/>
                  <a:satOff val="0"/>
                  <a:lumOff val="0"/>
                  <a:alphaOff val="0"/>
                  <a:shade val="50000"/>
                  <a:satMod val="103000"/>
                </a:srgbClr>
              </a:solidFill>
              <a:prstDash val="solid"/>
            </a:ln>
            <a:effectLst/>
          </p:spPr>
        </p:sp>
        <p:sp>
          <p:nvSpPr>
            <p:cNvPr id="42" name="Прямоугольник 41"/>
            <p:cNvSpPr/>
            <p:nvPr/>
          </p:nvSpPr>
          <p:spPr>
            <a:xfrm>
              <a:off x="6577951" y="403735"/>
              <a:ext cx="1799283" cy="1359203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spcFirstLastPara="0" vert="horz" wrap="square" lIns="17780" tIns="53340" rIns="17780" bIns="17780" numCol="1" spcCol="1270" anchor="t" anchorCtr="0">
              <a:noAutofit/>
            </a:bodyPr>
            <a:lstStyle/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kumimoji="0" lang="ru-RU" sz="125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Мангалы \ Грили</a:t>
              </a: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lang="ru-RU" sz="1250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onstantia"/>
                </a:rPr>
                <a:t>Посуда</a:t>
              </a: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lang="ru-RU" sz="1250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onstantia"/>
                </a:rPr>
                <a:t>Разжигательные смеси</a:t>
              </a: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kumimoji="0" lang="ru-RU" sz="125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Сумки \ Наборы</a:t>
              </a: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lang="ru-RU" sz="1250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onstantia"/>
                </a:rPr>
                <a:t>Аксессуары</a:t>
              </a:r>
              <a:endParaRPr kumimoji="0" lang="ru-RU" sz="125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</p:txBody>
        </p:sp>
      </p:grpSp>
      <p:grpSp>
        <p:nvGrpSpPr>
          <p:cNvPr id="59" name="Группа 58"/>
          <p:cNvGrpSpPr/>
          <p:nvPr/>
        </p:nvGrpSpPr>
        <p:grpSpPr>
          <a:xfrm>
            <a:off x="6960257" y="4653135"/>
            <a:ext cx="1864507" cy="1391815"/>
            <a:chOff x="4365312" y="2833788"/>
            <a:chExt cx="1864507" cy="1391815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60" name="Прямоугольник с двумя скругленными соседними углами 59"/>
            <p:cNvSpPr/>
            <p:nvPr/>
          </p:nvSpPr>
          <p:spPr>
            <a:xfrm>
              <a:off x="4365312" y="2833788"/>
              <a:ext cx="1864507" cy="1391815"/>
            </a:xfrm>
            <a:prstGeom prst="round2SameRect">
              <a:avLst>
                <a:gd name="adj1" fmla="val 8000"/>
                <a:gd name="adj2" fmla="val 0"/>
              </a:avLst>
            </a:prstGeom>
            <a:grpFill/>
            <a:ln w="9525" cap="flat" cmpd="sng" algn="ctr">
              <a:solidFill>
                <a:srgbClr val="0F6FC6">
                  <a:hueOff val="0"/>
                  <a:satOff val="0"/>
                  <a:lumOff val="0"/>
                  <a:alphaOff val="0"/>
                  <a:shade val="50000"/>
                  <a:satMod val="103000"/>
                </a:srgbClr>
              </a:solidFill>
              <a:prstDash val="solid"/>
            </a:ln>
            <a:effectLst/>
          </p:spPr>
        </p:sp>
        <p:sp>
          <p:nvSpPr>
            <p:cNvPr id="61" name="Прямоугольник 60"/>
            <p:cNvSpPr/>
            <p:nvPr/>
          </p:nvSpPr>
          <p:spPr>
            <a:xfrm>
              <a:off x="4397924" y="2866400"/>
              <a:ext cx="1799283" cy="1359203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spcFirstLastPara="0" vert="horz" wrap="square" lIns="17780" tIns="53340" rIns="17780" bIns="17780" numCol="1" spcCol="1270" anchor="t" anchorCtr="0">
              <a:noAutofit/>
            </a:bodyPr>
            <a:lstStyle/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lang="ru-RU" sz="1250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onstantia"/>
                </a:rPr>
                <a:t>Еда</a:t>
              </a: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lang="ru-RU" sz="1250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onstantia"/>
                </a:rPr>
                <a:t>Средства по уходу за животными</a:t>
              </a: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lang="ru-RU" sz="1250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onstantia"/>
                </a:rPr>
                <a:t>Туалетные средства</a:t>
              </a: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lang="ru-RU" sz="1250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onstantia"/>
                </a:rPr>
                <a:t>Игрушки</a:t>
              </a: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lang="ru-RU" sz="1250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onstantia"/>
                </a:rPr>
                <a:t>Аксессуары </a:t>
              </a: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endParaRPr kumimoji="0" lang="ru-RU" sz="125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</p:txBody>
        </p:sp>
      </p:grpSp>
      <p:grpSp>
        <p:nvGrpSpPr>
          <p:cNvPr id="53" name="Группа 52"/>
          <p:cNvGrpSpPr/>
          <p:nvPr/>
        </p:nvGrpSpPr>
        <p:grpSpPr>
          <a:xfrm>
            <a:off x="2475419" y="4653136"/>
            <a:ext cx="1864507" cy="1391815"/>
            <a:chOff x="6545339" y="2833788"/>
            <a:chExt cx="1864507" cy="1391815"/>
          </a:xfrm>
        </p:grpSpPr>
        <p:sp>
          <p:nvSpPr>
            <p:cNvPr id="54" name="Прямоугольник с двумя скругленными соседними углами 53"/>
            <p:cNvSpPr/>
            <p:nvPr/>
          </p:nvSpPr>
          <p:spPr>
            <a:xfrm>
              <a:off x="6545339" y="2833788"/>
              <a:ext cx="1864507" cy="1391815"/>
            </a:xfrm>
            <a:prstGeom prst="round2SameRect">
              <a:avLst>
                <a:gd name="adj1" fmla="val 8000"/>
                <a:gd name="adj2" fmla="val 0"/>
              </a:avLst>
            </a:prstGeom>
            <a:solidFill>
              <a:sysClr val="window" lastClr="FFFFFF">
                <a:alpha val="90000"/>
                <a:hueOff val="0"/>
                <a:satOff val="0"/>
                <a:lumOff val="0"/>
                <a:alphaOff val="0"/>
              </a:sysClr>
            </a:solidFill>
            <a:ln w="9525" cap="flat" cmpd="sng" algn="ctr">
              <a:solidFill>
                <a:srgbClr val="0F6FC6">
                  <a:hueOff val="0"/>
                  <a:satOff val="0"/>
                  <a:lumOff val="0"/>
                  <a:alphaOff val="0"/>
                  <a:shade val="50000"/>
                  <a:satMod val="103000"/>
                </a:srgbClr>
              </a:solidFill>
              <a:prstDash val="solid"/>
            </a:ln>
            <a:effectLst/>
          </p:spPr>
        </p:sp>
        <p:sp>
          <p:nvSpPr>
            <p:cNvPr id="55" name="Прямоугольник 54"/>
            <p:cNvSpPr/>
            <p:nvPr/>
          </p:nvSpPr>
          <p:spPr>
            <a:xfrm>
              <a:off x="6577951" y="2866400"/>
              <a:ext cx="1799283" cy="135920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spcFirstLastPara="0" vert="horz" wrap="square" lIns="17780" tIns="53340" rIns="17780" bIns="17780" numCol="1" spcCol="1270" anchor="t" anchorCtr="0">
              <a:noAutofit/>
            </a:bodyPr>
            <a:lstStyle/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lang="ru-RU" sz="1250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onstantia"/>
                </a:rPr>
                <a:t>Декоративная косм.</a:t>
              </a: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lang="ru-RU" sz="1250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onstantia"/>
                </a:rPr>
                <a:t>Женская \ Мужская парфюмерия</a:t>
              </a: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kumimoji="0" lang="ru-RU" sz="125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Средства по уходу за телом</a:t>
              </a: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</p:txBody>
        </p:sp>
      </p:grpSp>
      <p:grpSp>
        <p:nvGrpSpPr>
          <p:cNvPr id="46" name="Группа 45"/>
          <p:cNvGrpSpPr/>
          <p:nvPr/>
        </p:nvGrpSpPr>
        <p:grpSpPr>
          <a:xfrm>
            <a:off x="233940" y="4653136"/>
            <a:ext cx="1864507" cy="1412165"/>
            <a:chOff x="5257" y="2813438"/>
            <a:chExt cx="1864507" cy="1412165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47" name="Прямоугольник с двумя скругленными соседними углами 46"/>
            <p:cNvSpPr/>
            <p:nvPr/>
          </p:nvSpPr>
          <p:spPr>
            <a:xfrm>
              <a:off x="5257" y="2833788"/>
              <a:ext cx="1864507" cy="1391815"/>
            </a:xfrm>
            <a:prstGeom prst="round2SameRect">
              <a:avLst>
                <a:gd name="adj1" fmla="val 8000"/>
                <a:gd name="adj2" fmla="val 0"/>
              </a:avLst>
            </a:prstGeom>
            <a:grpFill/>
            <a:ln w="9525" cap="flat" cmpd="sng" algn="ctr">
              <a:solidFill>
                <a:srgbClr val="0F6FC6">
                  <a:hueOff val="0"/>
                  <a:satOff val="0"/>
                  <a:lumOff val="0"/>
                  <a:alphaOff val="0"/>
                  <a:shade val="50000"/>
                  <a:satMod val="103000"/>
                </a:srgbClr>
              </a:solidFill>
              <a:prstDash val="solid"/>
            </a:ln>
            <a:effectLst/>
          </p:spPr>
        </p:sp>
        <p:sp>
          <p:nvSpPr>
            <p:cNvPr id="48" name="Прямоугольник 47"/>
            <p:cNvSpPr/>
            <p:nvPr/>
          </p:nvSpPr>
          <p:spPr>
            <a:xfrm>
              <a:off x="62067" y="2813438"/>
              <a:ext cx="1799283" cy="1359203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spcFirstLastPara="0" vert="horz" wrap="square" lIns="17780" tIns="53340" rIns="17780" bIns="17780" numCol="1" spcCol="1270" anchor="t" anchorCtr="0">
              <a:noAutofit/>
            </a:bodyPr>
            <a:lstStyle/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kumimoji="0" lang="ru-RU" sz="125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Мусорные</a:t>
              </a:r>
              <a:r>
                <a:rPr kumimoji="0" lang="ru-RU" sz="1250" b="0" i="0" u="none" strike="noStrike" kern="1200" cap="none" spc="0" normalizeH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 пакеты</a:t>
              </a:r>
              <a:endParaRPr kumimoji="0" lang="ru-RU" sz="125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lang="ru-RU" sz="1250" noProof="0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onstantia"/>
                </a:rPr>
                <a:t>Салфетки для уборки</a:t>
              </a:r>
              <a:endParaRPr kumimoji="0" lang="ru-RU" sz="125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lang="ru-RU" sz="1250" noProof="0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onstantia"/>
                </a:rPr>
                <a:t>Аксессуары для уборки пола</a:t>
              </a: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kumimoji="0" lang="ru-RU" sz="1250" b="0" i="0" u="none" strike="noStrike" kern="1200" cap="none" spc="0" normalizeH="0" baseline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Мочалки</a:t>
              </a: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lang="ru-RU" sz="1250" noProof="0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onstantia"/>
                </a:rPr>
                <a:t>Перчатки</a:t>
              </a: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  <a:p>
              <a:pPr marL="0" marR="0" lvl="1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tabLst/>
                <a:defRPr/>
              </a:pPr>
              <a:endParaRPr kumimoji="0" lang="ru-RU" sz="125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</p:txBody>
        </p:sp>
      </p:grpSp>
      <p:grpSp>
        <p:nvGrpSpPr>
          <p:cNvPr id="21" name="Группа 20"/>
          <p:cNvGrpSpPr/>
          <p:nvPr/>
        </p:nvGrpSpPr>
        <p:grpSpPr>
          <a:xfrm>
            <a:off x="4834733" y="2491466"/>
            <a:ext cx="1864507" cy="1391815"/>
            <a:chOff x="2185284" y="371123"/>
            <a:chExt cx="1864507" cy="1391815"/>
          </a:xfrm>
        </p:grpSpPr>
        <p:sp>
          <p:nvSpPr>
            <p:cNvPr id="22" name="Прямоугольник с двумя скругленными соседними углами 21"/>
            <p:cNvSpPr/>
            <p:nvPr/>
          </p:nvSpPr>
          <p:spPr>
            <a:xfrm>
              <a:off x="2185284" y="371123"/>
              <a:ext cx="1864507" cy="1391815"/>
            </a:xfrm>
            <a:prstGeom prst="round2SameRect">
              <a:avLst>
                <a:gd name="adj1" fmla="val 8000"/>
                <a:gd name="adj2" fmla="val 0"/>
              </a:avLst>
            </a:prstGeom>
            <a:solidFill>
              <a:sysClr val="window" lastClr="FFFFFF">
                <a:alpha val="90000"/>
                <a:hueOff val="0"/>
                <a:satOff val="0"/>
                <a:lumOff val="0"/>
                <a:alphaOff val="0"/>
              </a:sysClr>
            </a:solidFill>
            <a:ln w="9525" cap="flat" cmpd="sng" algn="ctr">
              <a:solidFill>
                <a:srgbClr val="0F6FC6">
                  <a:hueOff val="0"/>
                  <a:satOff val="0"/>
                  <a:lumOff val="0"/>
                  <a:alphaOff val="0"/>
                  <a:shade val="50000"/>
                  <a:satMod val="103000"/>
                </a:srgbClr>
              </a:solidFill>
              <a:prstDash val="solid"/>
            </a:ln>
            <a:effectLst/>
          </p:spPr>
        </p:sp>
        <p:sp>
          <p:nvSpPr>
            <p:cNvPr id="23" name="Прямоугольник 22"/>
            <p:cNvSpPr/>
            <p:nvPr/>
          </p:nvSpPr>
          <p:spPr>
            <a:xfrm>
              <a:off x="2217896" y="403735"/>
              <a:ext cx="1799283" cy="135920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spcFirstLastPara="0" vert="horz" wrap="square" lIns="17780" tIns="53340" rIns="17780" bIns="17780" numCol="1" spcCol="1270" anchor="t" anchorCtr="0">
              <a:noAutofit/>
            </a:bodyPr>
            <a:lstStyle/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lang="ru-RU" sz="1250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onstantia"/>
                </a:rPr>
                <a:t>Аксессуары для приготовления и хранения пищи</a:t>
              </a: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lang="ru-RU" sz="1250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onstantia"/>
                </a:rPr>
                <a:t>Зубочистки</a:t>
              </a: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kumimoji="0" lang="ru-RU" sz="125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Салфетки</a:t>
              </a: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lang="ru-RU" sz="1250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onstantia"/>
                </a:rPr>
                <a:t>Банная группа</a:t>
              </a: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kumimoji="0" lang="ru-RU" sz="125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Аксессуары</a:t>
              </a:r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156" y="682825"/>
            <a:ext cx="9030340" cy="585935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solidFill>
                  <a:schemeClr val="tx1"/>
                </a:solidFill>
                <a:latin typeface="Cambria (Основной текст)"/>
              </a:rPr>
              <a:t/>
            </a:r>
            <a:br>
              <a:rPr lang="ru-RU" sz="2400" b="1" dirty="0" smtClean="0">
                <a:solidFill>
                  <a:schemeClr val="tx1"/>
                </a:solidFill>
                <a:latin typeface="Cambria (Основной текст)"/>
              </a:rPr>
            </a:br>
            <a:r>
              <a:rPr lang="ru-RU" sz="2400" b="1" dirty="0" smtClean="0">
                <a:solidFill>
                  <a:schemeClr val="tx1"/>
                </a:solidFill>
                <a:latin typeface="Cambria (Основной текст)"/>
              </a:rPr>
              <a:t>Категории Реализуемого товара</a:t>
            </a:r>
            <a:br>
              <a:rPr lang="ru-RU" sz="2400" b="1" dirty="0" smtClean="0">
                <a:solidFill>
                  <a:schemeClr val="tx1"/>
                </a:solidFill>
                <a:latin typeface="Cambria (Основной текст)"/>
              </a:rPr>
            </a:br>
            <a:r>
              <a:rPr lang="ru-RU" sz="2400" b="1" dirty="0" smtClean="0">
                <a:solidFill>
                  <a:schemeClr val="tx1"/>
                </a:solidFill>
                <a:latin typeface="Cambria (Основной текст)"/>
              </a:rPr>
              <a:t/>
            </a:r>
            <a:br>
              <a:rPr lang="ru-RU" sz="2400" b="1" dirty="0" smtClean="0">
                <a:solidFill>
                  <a:schemeClr val="tx1"/>
                </a:solidFill>
                <a:latin typeface="Cambria (Основной текст)"/>
              </a:rPr>
            </a:br>
            <a:endParaRPr lang="ru-RU" sz="2400" b="1" dirty="0">
              <a:solidFill>
                <a:schemeClr val="tx1"/>
              </a:solidFill>
              <a:latin typeface="Cambria (Основной текст)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1140768"/>
            <a:ext cx="90364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 </a:t>
            </a:r>
            <a:r>
              <a:rPr lang="ru-RU" b="1" dirty="0" smtClean="0">
                <a:solidFill>
                  <a:prstClr val="black"/>
                </a:solidFill>
              </a:rPr>
              <a:t>Непродовольственные товары</a:t>
            </a:r>
          </a:p>
        </p:txBody>
      </p:sp>
      <p:grpSp>
        <p:nvGrpSpPr>
          <p:cNvPr id="11" name="Группа 10"/>
          <p:cNvGrpSpPr/>
          <p:nvPr/>
        </p:nvGrpSpPr>
        <p:grpSpPr>
          <a:xfrm>
            <a:off x="233940" y="2492896"/>
            <a:ext cx="1864507" cy="1391815"/>
            <a:chOff x="5257" y="371123"/>
            <a:chExt cx="1864507" cy="1391815"/>
          </a:xfrm>
        </p:grpSpPr>
        <p:sp>
          <p:nvSpPr>
            <p:cNvPr id="12" name="Прямоугольник с двумя скругленными соседними углами 11"/>
            <p:cNvSpPr/>
            <p:nvPr/>
          </p:nvSpPr>
          <p:spPr>
            <a:xfrm>
              <a:off x="5257" y="371123"/>
              <a:ext cx="1864507" cy="1391815"/>
            </a:xfrm>
            <a:prstGeom prst="round2SameRect">
              <a:avLst>
                <a:gd name="adj1" fmla="val 8000"/>
                <a:gd name="adj2" fmla="val 0"/>
              </a:avLst>
            </a:prstGeom>
            <a:solidFill>
              <a:sysClr val="window" lastClr="FFFFFF">
                <a:alpha val="90000"/>
                <a:hueOff val="0"/>
                <a:satOff val="0"/>
                <a:lumOff val="0"/>
                <a:alphaOff val="0"/>
              </a:sysClr>
            </a:solidFill>
            <a:ln w="9525" cap="flat" cmpd="sng" algn="ctr">
              <a:solidFill>
                <a:srgbClr val="0F6FC6">
                  <a:hueOff val="0"/>
                  <a:satOff val="0"/>
                  <a:lumOff val="0"/>
                  <a:alphaOff val="0"/>
                  <a:shade val="50000"/>
                  <a:satMod val="103000"/>
                </a:srgbClr>
              </a:solidFill>
              <a:prstDash val="solid"/>
            </a:ln>
            <a:effectLst/>
          </p:spPr>
        </p:sp>
        <p:sp>
          <p:nvSpPr>
            <p:cNvPr id="13" name="Прямоугольник 12"/>
            <p:cNvSpPr/>
            <p:nvPr/>
          </p:nvSpPr>
          <p:spPr>
            <a:xfrm>
              <a:off x="37869" y="403735"/>
              <a:ext cx="1799283" cy="135920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spcFirstLastPara="0" vert="horz" wrap="square" lIns="17780" tIns="53340" rIns="17780" bIns="17780" numCol="1" spcCol="1270" anchor="t" anchorCtr="0">
              <a:noAutofit/>
            </a:bodyPr>
            <a:lstStyle/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kumimoji="0" lang="ru-RU" sz="125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Моющие</a:t>
              </a:r>
              <a:r>
                <a:rPr kumimoji="0" lang="ru-RU" sz="1250" b="0" i="0" u="none" strike="noStrike" kern="1200" cap="none" spc="0" normalizeH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 средства</a:t>
              </a: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lang="ru-RU" sz="1250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onstantia"/>
                </a:rPr>
                <a:t>Средства для ванной и кухни</a:t>
              </a: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kumimoji="0" lang="ru-RU" sz="125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Средства для обуви</a:t>
              </a: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kumimoji="0" lang="ru-RU" sz="125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Средства от насекомых</a:t>
              </a: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lang="ru-RU" sz="1250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onstantia"/>
                </a:rPr>
                <a:t>Освежители воздуха</a:t>
              </a: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</p:txBody>
        </p:sp>
      </p:grpSp>
      <p:grpSp>
        <p:nvGrpSpPr>
          <p:cNvPr id="14" name="Группа 13"/>
          <p:cNvGrpSpPr/>
          <p:nvPr/>
        </p:nvGrpSpPr>
        <p:grpSpPr>
          <a:xfrm>
            <a:off x="225526" y="1918752"/>
            <a:ext cx="1864507" cy="598480"/>
            <a:chOff x="5257" y="1762939"/>
            <a:chExt cx="1864507" cy="598480"/>
          </a:xfrm>
          <a:solidFill>
            <a:srgbClr val="3CAEB4"/>
          </a:solidFill>
        </p:grpSpPr>
        <p:sp>
          <p:nvSpPr>
            <p:cNvPr id="15" name="Прямоугольник 14"/>
            <p:cNvSpPr/>
            <p:nvPr/>
          </p:nvSpPr>
          <p:spPr>
            <a:xfrm>
              <a:off x="5257" y="1762939"/>
              <a:ext cx="1864507" cy="598480"/>
            </a:xfrm>
            <a:prstGeom prst="rect">
              <a:avLst/>
            </a:prstGeom>
            <a:grpFill/>
            <a:ln w="9525" cap="flat" cmpd="sng" algn="ctr">
              <a:solidFill>
                <a:srgbClr val="0F6FC6">
                  <a:hueOff val="0"/>
                  <a:satOff val="0"/>
                  <a:lumOff val="0"/>
                  <a:alphaOff val="0"/>
                  <a:shade val="50000"/>
                  <a:satMod val="103000"/>
                </a:srgbClr>
              </a:solidFill>
              <a:prstDash val="solid"/>
            </a:ln>
            <a:effectLst>
              <a:outerShdw blurRad="57150" dist="38100" dir="5400000" algn="ctr" rotWithShape="0">
                <a:srgbClr val="0F6FC6">
                  <a:hueOff val="0"/>
                  <a:satOff val="0"/>
                  <a:lumOff val="0"/>
                  <a:alphaOff val="0"/>
                  <a:shade val="9000"/>
                  <a:alpha val="48000"/>
                  <a:satMod val="105000"/>
                </a:srgbClr>
              </a:outerShdw>
            </a:effectLst>
          </p:spPr>
        </p:sp>
        <p:sp>
          <p:nvSpPr>
            <p:cNvPr id="16" name="Прямоугольник 15"/>
            <p:cNvSpPr/>
            <p:nvPr/>
          </p:nvSpPr>
          <p:spPr>
            <a:xfrm>
              <a:off x="5257" y="1762939"/>
              <a:ext cx="1864507" cy="598480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spcFirstLastPara="0" vert="horz" wrap="square" lIns="60960" tIns="0" rIns="20320" bIns="0" numCol="1" spcCol="1270" anchor="ctr" anchorCtr="0">
              <a:noAutofit/>
            </a:bodyPr>
            <a:lstStyle/>
            <a:p>
              <a:pPr marL="0" marR="0" lvl="0" indent="0" algn="ctr" defTabSz="7112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55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Constantia"/>
                </a:rPr>
                <a:t>Бытовая химия</a:t>
              </a:r>
              <a:endParaRPr kumimoji="0" lang="ru-RU" sz="155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onstantia"/>
              </a:endParaRPr>
            </a:p>
          </p:txBody>
        </p:sp>
      </p:grpSp>
      <p:grpSp>
        <p:nvGrpSpPr>
          <p:cNvPr id="18" name="Группа 17"/>
          <p:cNvGrpSpPr/>
          <p:nvPr/>
        </p:nvGrpSpPr>
        <p:grpSpPr>
          <a:xfrm>
            <a:off x="4813913" y="1925598"/>
            <a:ext cx="1864508" cy="598480"/>
            <a:chOff x="2185283" y="1762939"/>
            <a:chExt cx="1864508" cy="598480"/>
          </a:xfrm>
          <a:solidFill>
            <a:srgbClr val="3CAEB4"/>
          </a:solidFill>
        </p:grpSpPr>
        <p:sp>
          <p:nvSpPr>
            <p:cNvPr id="19" name="Прямоугольник 18"/>
            <p:cNvSpPr/>
            <p:nvPr/>
          </p:nvSpPr>
          <p:spPr>
            <a:xfrm>
              <a:off x="2185284" y="1762939"/>
              <a:ext cx="1864507" cy="598480"/>
            </a:xfrm>
            <a:prstGeom prst="rect">
              <a:avLst/>
            </a:prstGeom>
            <a:grpFill/>
            <a:ln w="9525" cap="flat" cmpd="sng" algn="ctr">
              <a:solidFill>
                <a:srgbClr val="0F6FC6">
                  <a:hueOff val="0"/>
                  <a:satOff val="0"/>
                  <a:lumOff val="0"/>
                  <a:alphaOff val="0"/>
                  <a:shade val="50000"/>
                  <a:satMod val="103000"/>
                </a:srgbClr>
              </a:solidFill>
              <a:prstDash val="solid"/>
            </a:ln>
            <a:effectLst>
              <a:outerShdw blurRad="57150" dist="38100" dir="5400000" algn="ctr" rotWithShape="0">
                <a:srgbClr val="0F6FC6">
                  <a:hueOff val="0"/>
                  <a:satOff val="0"/>
                  <a:lumOff val="0"/>
                  <a:alphaOff val="0"/>
                  <a:shade val="9000"/>
                  <a:alpha val="48000"/>
                  <a:satMod val="105000"/>
                </a:srgbClr>
              </a:outerShdw>
            </a:effectLst>
          </p:spPr>
        </p:sp>
        <p:sp>
          <p:nvSpPr>
            <p:cNvPr id="20" name="Прямоугольник 19"/>
            <p:cNvSpPr/>
            <p:nvPr/>
          </p:nvSpPr>
          <p:spPr>
            <a:xfrm>
              <a:off x="2185283" y="1762939"/>
              <a:ext cx="1864507" cy="598480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spcFirstLastPara="0" vert="horz" wrap="square" lIns="60960" tIns="0" rIns="20320" bIns="0" numCol="1" spcCol="1270" anchor="ctr" anchorCtr="0">
              <a:noAutofit/>
            </a:bodyPr>
            <a:lstStyle/>
            <a:p>
              <a:pPr marL="0" marR="0" lvl="0" indent="0" algn="ctr" defTabSz="7112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55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Constantia"/>
                </a:rPr>
                <a:t>Товары для дома</a:t>
              </a:r>
              <a:endParaRPr kumimoji="0" lang="ru-RU" sz="155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onstantia"/>
              </a:endParaRPr>
            </a:p>
          </p:txBody>
        </p:sp>
      </p:grpSp>
      <p:grpSp>
        <p:nvGrpSpPr>
          <p:cNvPr id="32" name="Группа 31"/>
          <p:cNvGrpSpPr/>
          <p:nvPr/>
        </p:nvGrpSpPr>
        <p:grpSpPr>
          <a:xfrm>
            <a:off x="4813913" y="4098476"/>
            <a:ext cx="1864507" cy="598480"/>
            <a:chOff x="6545339" y="1762939"/>
            <a:chExt cx="1864507" cy="598480"/>
          </a:xfrm>
          <a:solidFill>
            <a:srgbClr val="3CAEB4"/>
          </a:solidFill>
        </p:grpSpPr>
        <p:sp>
          <p:nvSpPr>
            <p:cNvPr id="33" name="Прямоугольник 32"/>
            <p:cNvSpPr/>
            <p:nvPr/>
          </p:nvSpPr>
          <p:spPr>
            <a:xfrm>
              <a:off x="6545339" y="1762939"/>
              <a:ext cx="1864507" cy="598480"/>
            </a:xfrm>
            <a:prstGeom prst="rect">
              <a:avLst/>
            </a:prstGeom>
            <a:grpFill/>
            <a:ln w="9525" cap="flat" cmpd="sng" algn="ctr">
              <a:solidFill>
                <a:srgbClr val="0F6FC6">
                  <a:hueOff val="0"/>
                  <a:satOff val="0"/>
                  <a:lumOff val="0"/>
                  <a:alphaOff val="0"/>
                  <a:shade val="50000"/>
                  <a:satMod val="103000"/>
                </a:srgbClr>
              </a:solidFill>
              <a:prstDash val="solid"/>
            </a:ln>
            <a:effectLst>
              <a:outerShdw blurRad="57150" dist="38100" dir="5400000" algn="ctr" rotWithShape="0">
                <a:srgbClr val="0F6FC6">
                  <a:hueOff val="0"/>
                  <a:satOff val="0"/>
                  <a:lumOff val="0"/>
                  <a:alphaOff val="0"/>
                  <a:shade val="9000"/>
                  <a:alpha val="48000"/>
                  <a:satMod val="105000"/>
                </a:srgbClr>
              </a:outerShdw>
            </a:effectLst>
          </p:spPr>
        </p:sp>
        <p:sp>
          <p:nvSpPr>
            <p:cNvPr id="34" name="Прямоугольник 33"/>
            <p:cNvSpPr/>
            <p:nvPr/>
          </p:nvSpPr>
          <p:spPr>
            <a:xfrm>
              <a:off x="6545339" y="1762939"/>
              <a:ext cx="1857491" cy="598480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spcFirstLastPara="0" vert="horz" wrap="square" lIns="53340" tIns="0" rIns="17780" bIns="0" numCol="1" spcCol="1270" anchor="ctr" anchorCtr="0">
              <a:noAutofit/>
            </a:bodyPr>
            <a:lstStyle/>
            <a:p>
              <a:pPr marL="0" marR="0" lvl="0" indent="0" algn="ctr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Constantia"/>
                </a:rPr>
                <a:t>Товары для пикника</a:t>
              </a:r>
              <a:endPara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onstantia"/>
              </a:endParaRPr>
            </a:p>
          </p:txBody>
        </p:sp>
      </p:grpSp>
      <p:grpSp>
        <p:nvGrpSpPr>
          <p:cNvPr id="29" name="Группа 28"/>
          <p:cNvGrpSpPr/>
          <p:nvPr/>
        </p:nvGrpSpPr>
        <p:grpSpPr>
          <a:xfrm>
            <a:off x="2464844" y="2492895"/>
            <a:ext cx="1864507" cy="1391815"/>
            <a:chOff x="4365312" y="371123"/>
            <a:chExt cx="1864507" cy="1391815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30" name="Прямоугольник с двумя скругленными соседними углами 29"/>
            <p:cNvSpPr/>
            <p:nvPr/>
          </p:nvSpPr>
          <p:spPr>
            <a:xfrm>
              <a:off x="4365312" y="371123"/>
              <a:ext cx="1864507" cy="1391815"/>
            </a:xfrm>
            <a:prstGeom prst="round2SameRect">
              <a:avLst>
                <a:gd name="adj1" fmla="val 8000"/>
                <a:gd name="adj2" fmla="val 0"/>
              </a:avLst>
            </a:prstGeom>
            <a:grpFill/>
            <a:ln w="9525" cap="flat" cmpd="sng" algn="ctr">
              <a:solidFill>
                <a:srgbClr val="0F6FC6">
                  <a:hueOff val="0"/>
                  <a:satOff val="0"/>
                  <a:lumOff val="0"/>
                  <a:alphaOff val="0"/>
                  <a:shade val="50000"/>
                  <a:satMod val="103000"/>
                </a:srgbClr>
              </a:solidFill>
              <a:prstDash val="solid"/>
            </a:ln>
            <a:effectLst/>
          </p:spPr>
        </p:sp>
        <p:sp>
          <p:nvSpPr>
            <p:cNvPr id="31" name="Прямоугольник 30"/>
            <p:cNvSpPr/>
            <p:nvPr/>
          </p:nvSpPr>
          <p:spPr>
            <a:xfrm>
              <a:off x="4397924" y="403735"/>
              <a:ext cx="1799283" cy="1359203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spcFirstLastPara="0" vert="horz" wrap="square" lIns="17780" tIns="53340" rIns="17780" bIns="17780" numCol="1" spcCol="1270" anchor="t" anchorCtr="0">
              <a:noAutofit/>
            </a:bodyPr>
            <a:lstStyle/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kumimoji="0" lang="ru-RU" sz="125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Туалетная бумага</a:t>
              </a: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lang="ru-RU" sz="1250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onstantia"/>
                </a:rPr>
                <a:t>Бумажные полотенца</a:t>
              </a: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lang="ru-RU" sz="1250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onstantia"/>
                </a:rPr>
                <a:t>Женская гигиена</a:t>
              </a: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lang="ru-RU" sz="1250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onstantia"/>
                </a:rPr>
                <a:t>Детская гигиена</a:t>
              </a: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lang="ru-RU" sz="1250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onstantia"/>
                </a:rPr>
                <a:t>Мужская гигиена</a:t>
              </a:r>
            </a:p>
            <a:p>
              <a:pPr marL="114300" marR="0" lvl="1" indent="-114300" algn="l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kumimoji="0" lang="ru-RU" sz="125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Салфетки</a:t>
              </a:r>
              <a:r>
                <a:rPr kumimoji="0" lang="ru-RU" sz="1250" b="0" i="0" u="none" strike="noStrike" kern="1200" cap="none" spc="0" normalizeH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onstantia"/>
                </a:rPr>
                <a:t> (влажные и бумажные</a:t>
              </a:r>
              <a:r>
                <a:rPr lang="ru-RU" sz="1250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onstantia"/>
                </a:rPr>
                <a:t>)</a:t>
              </a:r>
              <a:endParaRPr kumimoji="0" lang="ru-RU" sz="12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onstantia"/>
              </a:endParaRPr>
            </a:p>
          </p:txBody>
        </p:sp>
      </p:grpSp>
      <p:grpSp>
        <p:nvGrpSpPr>
          <p:cNvPr id="36" name="Группа 35"/>
          <p:cNvGrpSpPr/>
          <p:nvPr/>
        </p:nvGrpSpPr>
        <p:grpSpPr>
          <a:xfrm>
            <a:off x="2465539" y="1894416"/>
            <a:ext cx="1864507" cy="598480"/>
            <a:chOff x="4365312" y="1762939"/>
            <a:chExt cx="1864507" cy="598480"/>
          </a:xfrm>
          <a:solidFill>
            <a:srgbClr val="3CAEB4"/>
          </a:solidFill>
        </p:grpSpPr>
        <p:sp>
          <p:nvSpPr>
            <p:cNvPr id="37" name="Прямоугольник 36"/>
            <p:cNvSpPr/>
            <p:nvPr/>
          </p:nvSpPr>
          <p:spPr>
            <a:xfrm>
              <a:off x="4365312" y="1762939"/>
              <a:ext cx="1864507" cy="598480"/>
            </a:xfrm>
            <a:prstGeom prst="rect">
              <a:avLst/>
            </a:prstGeom>
            <a:grpFill/>
            <a:ln w="9525" cap="flat" cmpd="sng" algn="ctr">
              <a:solidFill>
                <a:srgbClr val="0F6FC6">
                  <a:hueOff val="0"/>
                  <a:satOff val="0"/>
                  <a:lumOff val="0"/>
                  <a:alphaOff val="0"/>
                  <a:shade val="50000"/>
                  <a:satMod val="103000"/>
                </a:srgbClr>
              </a:solidFill>
              <a:prstDash val="solid"/>
            </a:ln>
            <a:effectLst>
              <a:outerShdw blurRad="57150" dist="38100" dir="5400000" algn="ctr" rotWithShape="0">
                <a:srgbClr val="0F6FC6">
                  <a:hueOff val="0"/>
                  <a:satOff val="0"/>
                  <a:lumOff val="0"/>
                  <a:alphaOff val="0"/>
                  <a:shade val="9000"/>
                  <a:alpha val="48000"/>
                  <a:satMod val="105000"/>
                </a:srgbClr>
              </a:outerShdw>
            </a:effectLst>
          </p:spPr>
        </p:sp>
        <p:sp>
          <p:nvSpPr>
            <p:cNvPr id="38" name="Прямоугольник 37"/>
            <p:cNvSpPr/>
            <p:nvPr/>
          </p:nvSpPr>
          <p:spPr>
            <a:xfrm>
              <a:off x="4365312" y="1762939"/>
              <a:ext cx="1853520" cy="598480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spcFirstLastPara="0" vert="horz" wrap="square" lIns="60960" tIns="0" rIns="20320" bIns="0" numCol="1" spcCol="1270" anchor="ctr" anchorCtr="0">
              <a:noAutofit/>
            </a:bodyPr>
            <a:lstStyle/>
            <a:p>
              <a:pPr marL="0" marR="0" lvl="0" indent="0" algn="ctr" defTabSz="7112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55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Constantia"/>
                </a:rPr>
                <a:t>Гигиеническая продукция</a:t>
              </a:r>
              <a:endParaRPr kumimoji="0" lang="ru-RU" sz="155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onstantia"/>
              </a:endParaRPr>
            </a:p>
          </p:txBody>
        </p:sp>
      </p:grpSp>
      <p:grpSp>
        <p:nvGrpSpPr>
          <p:cNvPr id="43" name="Группа 42"/>
          <p:cNvGrpSpPr/>
          <p:nvPr/>
        </p:nvGrpSpPr>
        <p:grpSpPr>
          <a:xfrm>
            <a:off x="208696" y="4098475"/>
            <a:ext cx="1881337" cy="598480"/>
            <a:chOff x="-11573" y="1762939"/>
            <a:chExt cx="1881337" cy="598480"/>
          </a:xfrm>
          <a:solidFill>
            <a:srgbClr val="3CAEB4"/>
          </a:solidFill>
        </p:grpSpPr>
        <p:sp>
          <p:nvSpPr>
            <p:cNvPr id="44" name="Прямоугольник 43"/>
            <p:cNvSpPr/>
            <p:nvPr/>
          </p:nvSpPr>
          <p:spPr>
            <a:xfrm>
              <a:off x="5257" y="1762939"/>
              <a:ext cx="1864507" cy="598480"/>
            </a:xfrm>
            <a:prstGeom prst="rect">
              <a:avLst/>
            </a:prstGeom>
            <a:grpFill/>
            <a:ln w="9525" cap="flat" cmpd="sng" algn="ctr">
              <a:solidFill>
                <a:srgbClr val="0F6FC6">
                  <a:hueOff val="0"/>
                  <a:satOff val="0"/>
                  <a:lumOff val="0"/>
                  <a:alphaOff val="0"/>
                  <a:shade val="50000"/>
                  <a:satMod val="103000"/>
                </a:srgbClr>
              </a:solidFill>
              <a:prstDash val="solid"/>
            </a:ln>
            <a:effectLst>
              <a:outerShdw blurRad="57150" dist="38100" dir="5400000" algn="ctr" rotWithShape="0">
                <a:srgbClr val="0F6FC6">
                  <a:hueOff val="0"/>
                  <a:satOff val="0"/>
                  <a:lumOff val="0"/>
                  <a:alphaOff val="0"/>
                  <a:shade val="9000"/>
                  <a:alpha val="48000"/>
                  <a:satMod val="105000"/>
                </a:srgbClr>
              </a:outerShdw>
            </a:effectLst>
          </p:spPr>
        </p:sp>
        <p:sp>
          <p:nvSpPr>
            <p:cNvPr id="45" name="Прямоугольник 44"/>
            <p:cNvSpPr/>
            <p:nvPr/>
          </p:nvSpPr>
          <p:spPr>
            <a:xfrm>
              <a:off x="-11573" y="1762939"/>
              <a:ext cx="1881337" cy="598480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spcFirstLastPara="0" vert="horz" wrap="square" lIns="60960" tIns="0" rIns="20320" bIns="0" numCol="1" spcCol="1270" anchor="ctr" anchorCtr="0">
              <a:noAutofit/>
            </a:bodyPr>
            <a:lstStyle/>
            <a:p>
              <a:pPr marL="0" marR="0" lvl="0" indent="0" algn="ctr" defTabSz="7112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sz="1550" b="1" dirty="0" smtClean="0">
                  <a:solidFill>
                    <a:schemeClr val="bg1"/>
                  </a:solidFill>
                  <a:latin typeface="Constantia"/>
                </a:rPr>
                <a:t>Товары для уборки</a:t>
              </a:r>
              <a:endParaRPr kumimoji="0" lang="ru-RU" sz="155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onstantia"/>
              </a:endParaRPr>
            </a:p>
          </p:txBody>
        </p:sp>
      </p:grpSp>
      <p:grpSp>
        <p:nvGrpSpPr>
          <p:cNvPr id="49" name="Группа 48"/>
          <p:cNvGrpSpPr/>
          <p:nvPr/>
        </p:nvGrpSpPr>
        <p:grpSpPr>
          <a:xfrm>
            <a:off x="2442808" y="4098476"/>
            <a:ext cx="1864507" cy="598480"/>
            <a:chOff x="6545339" y="1762939"/>
            <a:chExt cx="1864507" cy="598480"/>
          </a:xfrm>
          <a:solidFill>
            <a:srgbClr val="3CAEB4"/>
          </a:solidFill>
        </p:grpSpPr>
        <p:sp>
          <p:nvSpPr>
            <p:cNvPr id="50" name="Прямоугольник 49"/>
            <p:cNvSpPr/>
            <p:nvPr/>
          </p:nvSpPr>
          <p:spPr>
            <a:xfrm>
              <a:off x="6545339" y="1762939"/>
              <a:ext cx="1864507" cy="598480"/>
            </a:xfrm>
            <a:prstGeom prst="rect">
              <a:avLst/>
            </a:prstGeom>
            <a:grpFill/>
            <a:ln w="9525" cap="flat" cmpd="sng" algn="ctr">
              <a:solidFill>
                <a:srgbClr val="0F6FC6">
                  <a:hueOff val="0"/>
                  <a:satOff val="0"/>
                  <a:lumOff val="0"/>
                  <a:alphaOff val="0"/>
                  <a:shade val="50000"/>
                  <a:satMod val="103000"/>
                </a:srgbClr>
              </a:solidFill>
              <a:prstDash val="solid"/>
            </a:ln>
            <a:effectLst>
              <a:outerShdw blurRad="57150" dist="38100" dir="5400000" algn="ctr" rotWithShape="0">
                <a:srgbClr val="0F6FC6">
                  <a:hueOff val="0"/>
                  <a:satOff val="0"/>
                  <a:lumOff val="0"/>
                  <a:alphaOff val="0"/>
                  <a:shade val="9000"/>
                  <a:alpha val="48000"/>
                  <a:satMod val="105000"/>
                </a:srgbClr>
              </a:outerShdw>
            </a:effectLst>
          </p:spPr>
        </p:sp>
        <p:sp>
          <p:nvSpPr>
            <p:cNvPr id="51" name="Прямоугольник 50"/>
            <p:cNvSpPr/>
            <p:nvPr/>
          </p:nvSpPr>
          <p:spPr>
            <a:xfrm>
              <a:off x="6545339" y="1762939"/>
              <a:ext cx="1864507" cy="598480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spcFirstLastPara="0" vert="horz" wrap="square" lIns="53340" tIns="0" rIns="17780" bIns="0" numCol="1" spcCol="1270" anchor="ctr" anchorCtr="0">
              <a:noAutofit/>
            </a:bodyPr>
            <a:lstStyle/>
            <a:p>
              <a:pPr marL="0" marR="0" lvl="0" indent="0" algn="ctr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sz="1400" b="1" dirty="0" smtClean="0">
                  <a:solidFill>
                    <a:schemeClr val="bg1"/>
                  </a:solidFill>
                  <a:latin typeface="Constantia"/>
                </a:rPr>
                <a:t>Парфюмерия и косметика</a:t>
              </a:r>
              <a:endPara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onstantia"/>
              </a:endParaRPr>
            </a:p>
          </p:txBody>
        </p:sp>
      </p:grpSp>
      <p:grpSp>
        <p:nvGrpSpPr>
          <p:cNvPr id="56" name="Группа 55"/>
          <p:cNvGrpSpPr/>
          <p:nvPr/>
        </p:nvGrpSpPr>
        <p:grpSpPr>
          <a:xfrm>
            <a:off x="6980644" y="4092721"/>
            <a:ext cx="1864507" cy="598480"/>
            <a:chOff x="4365312" y="4225603"/>
            <a:chExt cx="1864507" cy="598480"/>
          </a:xfrm>
          <a:solidFill>
            <a:srgbClr val="3CAEB4"/>
          </a:solidFill>
        </p:grpSpPr>
        <p:sp>
          <p:nvSpPr>
            <p:cNvPr id="57" name="Прямоугольник 56"/>
            <p:cNvSpPr/>
            <p:nvPr/>
          </p:nvSpPr>
          <p:spPr>
            <a:xfrm>
              <a:off x="4365312" y="4225603"/>
              <a:ext cx="1864507" cy="598480"/>
            </a:xfrm>
            <a:prstGeom prst="rect">
              <a:avLst/>
            </a:prstGeom>
            <a:grpFill/>
            <a:ln w="9525" cap="flat" cmpd="sng" algn="ctr">
              <a:solidFill>
                <a:srgbClr val="0F6FC6">
                  <a:hueOff val="0"/>
                  <a:satOff val="0"/>
                  <a:lumOff val="0"/>
                  <a:alphaOff val="0"/>
                  <a:shade val="50000"/>
                  <a:satMod val="103000"/>
                </a:srgbClr>
              </a:solidFill>
              <a:prstDash val="solid"/>
            </a:ln>
            <a:effectLst>
              <a:outerShdw blurRad="57150" dist="38100" dir="5400000" algn="ctr" rotWithShape="0">
                <a:srgbClr val="0F6FC6">
                  <a:hueOff val="0"/>
                  <a:satOff val="0"/>
                  <a:lumOff val="0"/>
                  <a:alphaOff val="0"/>
                  <a:shade val="9000"/>
                  <a:alpha val="48000"/>
                  <a:satMod val="105000"/>
                </a:srgbClr>
              </a:outerShdw>
            </a:effectLst>
          </p:spPr>
        </p:sp>
        <p:sp>
          <p:nvSpPr>
            <p:cNvPr id="58" name="Прямоугольник 57"/>
            <p:cNvSpPr/>
            <p:nvPr/>
          </p:nvSpPr>
          <p:spPr>
            <a:xfrm>
              <a:off x="4365312" y="4225603"/>
              <a:ext cx="1864507" cy="598480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spcFirstLastPara="0" vert="horz" wrap="square" lIns="53340" tIns="0" rIns="17780" bIns="0" numCol="1" spcCol="1270" anchor="ctr" anchorCtr="0">
              <a:noAutofit/>
            </a:bodyPr>
            <a:lstStyle/>
            <a:p>
              <a:pPr marL="0" marR="0" lvl="0" indent="0" algn="ctr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Constantia"/>
                </a:rPr>
                <a:t>Товары для животных</a:t>
              </a:r>
              <a:endPara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onstantia"/>
              </a:endParaRPr>
            </a:p>
          </p:txBody>
        </p:sp>
      </p:grpSp>
      <p:grpSp>
        <p:nvGrpSpPr>
          <p:cNvPr id="62" name="Группа 61"/>
          <p:cNvGrpSpPr/>
          <p:nvPr/>
        </p:nvGrpSpPr>
        <p:grpSpPr>
          <a:xfrm>
            <a:off x="6990467" y="1894415"/>
            <a:ext cx="1864507" cy="598480"/>
            <a:chOff x="2185284" y="4225603"/>
            <a:chExt cx="1864507" cy="598480"/>
          </a:xfrm>
          <a:solidFill>
            <a:srgbClr val="3CAEB4"/>
          </a:solidFill>
        </p:grpSpPr>
        <p:sp>
          <p:nvSpPr>
            <p:cNvPr id="63" name="Прямоугольник 62"/>
            <p:cNvSpPr/>
            <p:nvPr/>
          </p:nvSpPr>
          <p:spPr>
            <a:xfrm>
              <a:off x="2185284" y="4225603"/>
              <a:ext cx="1864507" cy="598480"/>
            </a:xfrm>
            <a:prstGeom prst="rect">
              <a:avLst/>
            </a:prstGeom>
            <a:grpFill/>
            <a:ln w="9525" cap="flat" cmpd="sng" algn="ctr">
              <a:solidFill>
                <a:srgbClr val="0F6FC6">
                  <a:hueOff val="0"/>
                  <a:satOff val="0"/>
                  <a:lumOff val="0"/>
                  <a:alphaOff val="0"/>
                  <a:shade val="50000"/>
                  <a:satMod val="103000"/>
                </a:srgbClr>
              </a:solidFill>
              <a:prstDash val="solid"/>
            </a:ln>
            <a:effectLst>
              <a:outerShdw blurRad="57150" dist="38100" dir="5400000" algn="ctr" rotWithShape="0">
                <a:srgbClr val="0F6FC6">
                  <a:hueOff val="0"/>
                  <a:satOff val="0"/>
                  <a:lumOff val="0"/>
                  <a:alphaOff val="0"/>
                  <a:shade val="9000"/>
                  <a:alpha val="48000"/>
                  <a:satMod val="105000"/>
                </a:srgbClr>
              </a:outerShdw>
            </a:effectLst>
          </p:spPr>
        </p:sp>
        <p:sp>
          <p:nvSpPr>
            <p:cNvPr id="64" name="Прямоугольник 63"/>
            <p:cNvSpPr/>
            <p:nvPr/>
          </p:nvSpPr>
          <p:spPr>
            <a:xfrm>
              <a:off x="2185284" y="4225603"/>
              <a:ext cx="1864507" cy="598480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spcFirstLastPara="0" vert="horz" wrap="square" lIns="53340" tIns="0" rIns="17780" bIns="0" numCol="1" spcCol="1270" anchor="ctr" anchorCtr="0">
              <a:noAutofit/>
            </a:bodyPr>
            <a:lstStyle/>
            <a:p>
              <a:pPr marL="0" marR="0" lvl="0" indent="0" algn="ctr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Constantia"/>
                </a:rPr>
                <a:t>Посуда</a:t>
              </a:r>
              <a:endPara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onstantia"/>
              </a:endParaRPr>
            </a:p>
          </p:txBody>
        </p:sp>
      </p:grpSp>
      <p:sp>
        <p:nvSpPr>
          <p:cNvPr id="65" name="Прямоугольник 64"/>
          <p:cNvSpPr/>
          <p:nvPr/>
        </p:nvSpPr>
        <p:spPr>
          <a:xfrm>
            <a:off x="4716016" y="188640"/>
            <a:ext cx="41764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33CCCC"/>
                </a:solidFill>
              </a:rPr>
              <a:t>Outsourcing sales </a:t>
            </a:r>
            <a:r>
              <a:rPr lang="en-US" dirty="0">
                <a:solidFill>
                  <a:srgbClr val="33CCCC"/>
                </a:solidFill>
              </a:rPr>
              <a:t>Retail Marketing</a:t>
            </a:r>
          </a:p>
        </p:txBody>
      </p:sp>
    </p:spTree>
    <p:extLst>
      <p:ext uri="{BB962C8B-B14F-4D97-AF65-F5344CB8AC3E}">
        <p14:creationId xmlns:p14="http://schemas.microsoft.com/office/powerpoint/2010/main" val="2110704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1_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3075</TotalTime>
  <Words>1631</Words>
  <Application>Microsoft Office PowerPoint</Application>
  <PresentationFormat>Экран (4:3)</PresentationFormat>
  <Paragraphs>515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4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1_Апекс</vt:lpstr>
      <vt:lpstr>Специальное оформление</vt:lpstr>
      <vt:lpstr>Аптека</vt:lpstr>
      <vt:lpstr>1_Аптека</vt:lpstr>
      <vt:lpstr> Аутсорсинг продаж  в СЕТЕВОй КАНАЛА СБЫТА</vt:lpstr>
      <vt:lpstr>Презентация PowerPoint</vt:lpstr>
      <vt:lpstr>Презентация PowerPoint</vt:lpstr>
      <vt:lpstr>КТО МЫ?</vt:lpstr>
      <vt:lpstr>Наши преимущества</vt:lpstr>
      <vt:lpstr>СЕТевой канал сбыта:  SWOT-Анализ</vt:lpstr>
      <vt:lpstr>География  СЕТей с распределением торговых точек сетей по регионам </vt:lpstr>
      <vt:lpstr> Категории Реализуемого товара   </vt:lpstr>
      <vt:lpstr> Категории Реализуемого товара  </vt:lpstr>
      <vt:lpstr>ПЕРЕЧЕНЬ предоставляемых Услуг</vt:lpstr>
      <vt:lpstr>ПЕРЕЧЕНЬ предоставляемых Услуг</vt:lpstr>
      <vt:lpstr>ПЕРЕЧЕНЬ предоставляемых Услуг</vt:lpstr>
      <vt:lpstr>ПЕРЕЧЕНЬ предоставляемых Услуг</vt:lpstr>
      <vt:lpstr>ПЕРЕЧЕНЬ предоставляемых Услуг</vt:lpstr>
      <vt:lpstr>работая с нами вы гарантировано получите</vt:lpstr>
      <vt:lpstr>Хороших ПРОДАЖ 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malinaya</dc:creator>
  <cp:lastModifiedBy>Удав</cp:lastModifiedBy>
  <cp:revision>133</cp:revision>
  <dcterms:created xsi:type="dcterms:W3CDTF">2015-06-18T17:42:54Z</dcterms:created>
  <dcterms:modified xsi:type="dcterms:W3CDTF">2015-07-30T12:15:24Z</dcterms:modified>
</cp:coreProperties>
</file>